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6" r:id="rId5"/>
    <p:sldId id="267" r:id="rId6"/>
    <p:sldId id="271" r:id="rId7"/>
    <p:sldId id="273" r:id="rId8"/>
    <p:sldId id="274" r:id="rId9"/>
    <p:sldId id="275" r:id="rId10"/>
    <p:sldId id="278" r:id="rId11"/>
    <p:sldId id="284" r:id="rId12"/>
    <p:sldId id="285" r:id="rId13"/>
    <p:sldId id="287" r:id="rId14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82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7841155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85800" y="1597819"/>
            <a:ext cx="7772400" cy="110252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629400" y="205978"/>
            <a:ext cx="2057400" cy="4388646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0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205978"/>
            <a:ext cx="6019800" cy="4388646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1" cy="1021557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180034"/>
            <a:ext cx="7772401" cy="11251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39447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151334"/>
            <a:ext cx="4040188" cy="47982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Текст 4"/>
          <p:cNvSpPr>
            <a:spLocks noGrp="1"/>
          </p:cNvSpPr>
          <p:nvPr>
            <p:ph type="body" sz="quarter" idx="13"/>
          </p:nvPr>
        </p:nvSpPr>
        <p:spPr>
          <a:xfrm>
            <a:off x="4645026" y="1151334"/>
            <a:ext cx="4041776" cy="47982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1" y="204786"/>
            <a:ext cx="3008314" cy="8715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6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Текст 3"/>
          <p:cNvSpPr>
            <a:spLocks noGrp="1"/>
          </p:cNvSpPr>
          <p:nvPr>
            <p:ph type="body" sz="half" idx="13"/>
          </p:nvPr>
        </p:nvSpPr>
        <p:spPr>
          <a:xfrm>
            <a:off x="457200" y="1076326"/>
            <a:ext cx="3008315" cy="3518297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1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83" name="Рисунок 2"/>
          <p:cNvSpPr>
            <a:spLocks noGrp="1"/>
          </p:cNvSpPr>
          <p:nvPr>
            <p:ph type="pic" sz="half" idx="13"/>
          </p:nvPr>
        </p:nvSpPr>
        <p:spPr>
          <a:xfrm>
            <a:off x="1792288" y="459581"/>
            <a:ext cx="5486401" cy="30861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4025503"/>
            <a:ext cx="5486401" cy="60364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422818" y="4769564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632" y="0"/>
            <a:ext cx="7884369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113" name="Подзаголовок 3"/>
          <p:cNvSpPr txBox="1">
            <a:spLocks noGrp="1"/>
          </p:cNvSpPr>
          <p:nvPr>
            <p:ph type="title"/>
          </p:nvPr>
        </p:nvSpPr>
        <p:spPr>
          <a:xfrm>
            <a:off x="683567" y="3354344"/>
            <a:ext cx="6850025" cy="1453276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 defTabSz="859536">
              <a:lnSpc>
                <a:spcPct val="110000"/>
              </a:lnSpc>
              <a:defRPr sz="1692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Russian Market structure</a:t>
            </a:r>
            <a:br/>
            <a:r>
              <a:t>How initiate sales in Russia </a:t>
            </a:r>
            <a:br/>
            <a:r>
              <a:t>Search for local dealers</a:t>
            </a:r>
            <a:br/>
            <a:r>
              <a:t>Best practices in the organization </a:t>
            </a:r>
            <a:br/>
            <a:r>
              <a:t>of export into the Russian market</a:t>
            </a:r>
          </a:p>
        </p:txBody>
      </p:sp>
      <p:sp>
        <p:nvSpPr>
          <p:cNvPr id="114" name="Подзаголовок 3"/>
          <p:cNvSpPr txBox="1"/>
          <p:nvPr/>
        </p:nvSpPr>
        <p:spPr>
          <a:xfrm>
            <a:off x="683567" y="1501016"/>
            <a:ext cx="6170641" cy="1709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80000"/>
              </a:lnSpc>
              <a:defRPr sz="400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IDEAL METHOD OF ACCESSING THE RUSSIAN</a:t>
            </a:r>
            <a:endParaRPr sz="4400"/>
          </a:p>
          <a:p>
            <a:pPr>
              <a:lnSpc>
                <a:spcPct val="80000"/>
              </a:lnSpc>
              <a:defRPr sz="400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MEDICAL MARKET</a:t>
            </a:r>
          </a:p>
        </p:txBody>
      </p:sp>
      <p:pic>
        <p:nvPicPr>
          <p:cNvPr id="115" name="Рисунок 1" descr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2467" y="380258"/>
            <a:ext cx="3888434" cy="9133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Рисунок 40" descr="Рисунок 4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36513" y="0"/>
            <a:ext cx="9180513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7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396024" y="1227075"/>
            <a:ext cx="7759905" cy="1220721"/>
          </a:xfrm>
          <a:prstGeom prst="rect">
            <a:avLst/>
          </a:prstGeom>
        </p:spPr>
        <p:txBody>
          <a:bodyPr/>
          <a:lstStyle/>
          <a:p>
            <a:pPr marL="0" indent="0" defTabSz="905255">
              <a:lnSpc>
                <a:spcPct val="90000"/>
              </a:lnSpc>
              <a:spcBef>
                <a:spcPts val="400"/>
              </a:spcBef>
              <a:buSzTx/>
              <a:buNone/>
              <a:defRPr sz="1683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ASPECTS</a:t>
            </a:r>
          </a:p>
          <a:p>
            <a:pPr marL="339470" indent="-339470" defTabSz="905255">
              <a:lnSpc>
                <a:spcPct val="72000"/>
              </a:lnSpc>
              <a:spcBef>
                <a:spcPts val="300"/>
              </a:spcBef>
              <a:buFontTx/>
              <a:buAutoNum type="arabicPeriod"/>
              <a:defRPr sz="1584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The partner is responsible for all permission, certification, promotion and business development. </a:t>
            </a:r>
          </a:p>
          <a:p>
            <a:pPr marL="339470" indent="-339470" defTabSz="905255">
              <a:lnSpc>
                <a:spcPct val="72000"/>
              </a:lnSpc>
              <a:spcBef>
                <a:spcPts val="300"/>
              </a:spcBef>
              <a:buFontTx/>
              <a:buAutoNum type="arabicPeriod"/>
              <a:defRPr sz="1584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Manufacturer establishes terms and conditions for sales in Russia. </a:t>
            </a:r>
          </a:p>
          <a:p>
            <a:pPr marL="339470" indent="-339470" defTabSz="905255">
              <a:lnSpc>
                <a:spcPct val="72000"/>
              </a:lnSpc>
              <a:spcBef>
                <a:spcPts val="300"/>
              </a:spcBef>
              <a:buFontTx/>
              <a:buAutoNum type="arabicPeriod"/>
              <a:defRPr sz="1584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Partner is responsible for all service and maintenance work</a:t>
            </a:r>
          </a:p>
        </p:txBody>
      </p:sp>
      <p:sp>
        <p:nvSpPr>
          <p:cNvPr id="338" name="Заголовок 1"/>
          <p:cNvSpPr txBox="1"/>
          <p:nvPr/>
        </p:nvSpPr>
        <p:spPr>
          <a:xfrm>
            <a:off x="5507597" y="2967739"/>
            <a:ext cx="3240868" cy="955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FF0000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Increased of partner failure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FF0000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Difficult to find a trustworthy partner</a:t>
            </a:r>
          </a:p>
        </p:txBody>
      </p:sp>
      <p:sp>
        <p:nvSpPr>
          <p:cNvPr id="339" name="Заголовок 1"/>
          <p:cNvSpPr txBox="1"/>
          <p:nvPr/>
        </p:nvSpPr>
        <p:spPr>
          <a:xfrm>
            <a:off x="396024" y="3825037"/>
            <a:ext cx="5233507" cy="1220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pPr defTabSz="822959">
              <a:lnSpc>
                <a:spcPct val="80000"/>
              </a:lnSpc>
              <a:defRPr sz="126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HOW TO ACHIEVE SUCCESS?</a:t>
            </a:r>
            <a:endParaRPr sz="1800">
              <a:solidFill>
                <a:srgbClr val="1F497D"/>
              </a:solidFill>
            </a:endParaRPr>
          </a:p>
          <a:p>
            <a:pPr marL="257175" indent="-257175" defTabSz="822959">
              <a:lnSpc>
                <a:spcPct val="88000"/>
              </a:lnSpc>
              <a:buSzPct val="100000"/>
              <a:buFont typeface="Arial"/>
              <a:buChar char="•"/>
              <a:defRPr sz="1079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Meticulous partner selection.</a:t>
            </a:r>
          </a:p>
          <a:p>
            <a:pPr marL="257175" indent="-257175" defTabSz="822959">
              <a:lnSpc>
                <a:spcPct val="88000"/>
              </a:lnSpc>
              <a:buSzPct val="100000"/>
              <a:buFont typeface="Arial"/>
              <a:buChar char="•"/>
              <a:defRPr sz="1079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Cooperation agreement created within the legal framework of Russia. </a:t>
            </a:r>
          </a:p>
          <a:p>
            <a:pPr marL="257175" indent="-257175" defTabSz="822959">
              <a:lnSpc>
                <a:spcPct val="88000"/>
              </a:lnSpc>
              <a:buSzPct val="100000"/>
              <a:buFont typeface="Arial"/>
              <a:buChar char="•"/>
              <a:defRPr sz="1079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Monitoring and controlling of partner’s activities.</a:t>
            </a:r>
          </a:p>
          <a:p>
            <a:pPr marL="257175" indent="-257175" defTabSz="822959">
              <a:lnSpc>
                <a:spcPct val="88000"/>
              </a:lnSpc>
              <a:buSzPct val="100000"/>
              <a:buFont typeface="Arial"/>
              <a:buChar char="•"/>
              <a:defRPr sz="1079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Exchange partner if necessary</a:t>
            </a:r>
            <a:endParaRPr sz="2700"/>
          </a:p>
        </p:txBody>
      </p:sp>
      <p:sp>
        <p:nvSpPr>
          <p:cNvPr id="340" name="Заголовок 1"/>
          <p:cNvSpPr txBox="1"/>
          <p:nvPr/>
        </p:nvSpPr>
        <p:spPr>
          <a:xfrm>
            <a:off x="6370084" y="3922779"/>
            <a:ext cx="2522122" cy="1025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pPr>
              <a:lnSpc>
                <a:spcPct val="80000"/>
              </a:lnSpc>
              <a:defRPr sz="2000">
                <a:solidFill>
                  <a:srgbClr val="B2D34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SUCCESS STORY:</a:t>
            </a:r>
            <a:endParaRPr sz="4400"/>
          </a:p>
          <a:p>
            <a:pPr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Carl Zeiss (Germany)</a:t>
            </a:r>
          </a:p>
          <a:p>
            <a:pPr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Heinemann (Germany)</a:t>
            </a:r>
            <a:endParaRPr sz="4400"/>
          </a:p>
          <a:p>
            <a:pPr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Sutter Med (Germany)</a:t>
            </a:r>
          </a:p>
        </p:txBody>
      </p:sp>
      <p:sp>
        <p:nvSpPr>
          <p:cNvPr id="341" name="Заголовок 8"/>
          <p:cNvSpPr txBox="1">
            <a:spLocks noGrp="1"/>
          </p:cNvSpPr>
          <p:nvPr>
            <p:ph type="title"/>
          </p:nvPr>
        </p:nvSpPr>
        <p:spPr>
          <a:xfrm>
            <a:off x="368219" y="292131"/>
            <a:ext cx="8768114" cy="955041"/>
          </a:xfrm>
          <a:prstGeom prst="rect">
            <a:avLst/>
          </a:prstGeom>
        </p:spPr>
        <p:txBody>
          <a:bodyPr/>
          <a:lstStyle/>
          <a:p>
            <a:pPr algn="l" defTabSz="841247">
              <a:defRPr sz="368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OPTION 2</a:t>
            </a:r>
            <a:br/>
            <a:r>
              <a:rPr sz="1840"/>
              <a:t>SINGLE PARTNER ON AN EXCLUSIVE BASIS </a:t>
            </a:r>
          </a:p>
        </p:txBody>
      </p:sp>
      <p:sp>
        <p:nvSpPr>
          <p:cNvPr id="342" name="Заголовок 1"/>
          <p:cNvSpPr txBox="1"/>
          <p:nvPr/>
        </p:nvSpPr>
        <p:spPr>
          <a:xfrm>
            <a:off x="396024" y="2861502"/>
            <a:ext cx="4680032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Minimum expenditure for the manufacturer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Partner is responsible for project development</a:t>
            </a:r>
          </a:p>
          <a:p>
            <a:pPr marL="285750" indent="-285750"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Increased participation at public events at not cost to the manufacturer</a:t>
            </a:r>
          </a:p>
        </p:txBody>
      </p:sp>
      <p:pic>
        <p:nvPicPr>
          <p:cNvPr id="343" name="Рисунок 15" descr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66467" y="3926835"/>
            <a:ext cx="503618" cy="56449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46" name="Группа"/>
          <p:cNvGrpSpPr/>
          <p:nvPr/>
        </p:nvGrpSpPr>
        <p:grpSpPr>
          <a:xfrm>
            <a:off x="2259467" y="2306092"/>
            <a:ext cx="476573" cy="713741"/>
            <a:chOff x="0" y="0"/>
            <a:chExt cx="476572" cy="713740"/>
          </a:xfrm>
        </p:grpSpPr>
        <p:sp>
          <p:nvSpPr>
            <p:cNvPr id="344" name="Овал 12"/>
            <p:cNvSpPr/>
            <p:nvPr/>
          </p:nvSpPr>
          <p:spPr>
            <a:xfrm>
              <a:off x="0" y="142436"/>
              <a:ext cx="451173" cy="415367"/>
            </a:xfrm>
            <a:prstGeom prst="ellipse">
              <a:avLst/>
            </a:prstGeom>
            <a:solidFill>
              <a:srgbClr val="0054A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45" name="Объект 2"/>
            <p:cNvSpPr txBox="1"/>
            <p:nvPr/>
          </p:nvSpPr>
          <p:spPr>
            <a:xfrm>
              <a:off x="44524" y="0"/>
              <a:ext cx="432049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900"/>
                </a:spcBef>
                <a:defRPr sz="4000">
                  <a:solidFill>
                    <a:srgbClr val="FFFFFF"/>
                  </a:solidFill>
                  <a:latin typeface="Gilroy ExtraBold"/>
                  <a:ea typeface="Gilroy ExtraBold"/>
                  <a:cs typeface="Gilroy ExtraBold"/>
                  <a:sym typeface="Gilroy ExtraBold"/>
                </a:defRPr>
              </a:lvl1pPr>
            </a:lstStyle>
            <a:p>
              <a:r>
                <a:t>+</a:t>
              </a:r>
            </a:p>
          </p:txBody>
        </p:sp>
      </p:grpSp>
      <p:grpSp>
        <p:nvGrpSpPr>
          <p:cNvPr id="351" name="Группа"/>
          <p:cNvGrpSpPr/>
          <p:nvPr/>
        </p:nvGrpSpPr>
        <p:grpSpPr>
          <a:xfrm>
            <a:off x="6382550" y="2306092"/>
            <a:ext cx="745481" cy="739141"/>
            <a:chOff x="0" y="0"/>
            <a:chExt cx="745480" cy="739140"/>
          </a:xfrm>
        </p:grpSpPr>
        <p:sp>
          <p:nvSpPr>
            <p:cNvPr id="347" name="Овал 17"/>
            <p:cNvSpPr/>
            <p:nvPr/>
          </p:nvSpPr>
          <p:spPr>
            <a:xfrm>
              <a:off x="289416" y="167836"/>
              <a:ext cx="456065" cy="459663"/>
            </a:xfrm>
            <a:prstGeom prst="ellipse">
              <a:avLst/>
            </a:prstGeom>
            <a:solidFill>
              <a:srgbClr val="FF43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350" name="Группа"/>
            <p:cNvGrpSpPr/>
            <p:nvPr/>
          </p:nvGrpSpPr>
          <p:grpSpPr>
            <a:xfrm>
              <a:off x="0" y="-1"/>
              <a:ext cx="720081" cy="739142"/>
              <a:chOff x="0" y="0"/>
              <a:chExt cx="720080" cy="739140"/>
            </a:xfrm>
          </p:grpSpPr>
          <p:sp>
            <p:nvSpPr>
              <p:cNvPr id="348" name="Объект 2"/>
              <p:cNvSpPr txBox="1"/>
              <p:nvPr/>
            </p:nvSpPr>
            <p:spPr>
              <a:xfrm>
                <a:off x="0" y="0"/>
                <a:ext cx="720081" cy="6883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spcBef>
                    <a:spcPts val="900"/>
                  </a:spcBef>
                  <a:defRPr sz="4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  </a:t>
                </a:r>
              </a:p>
            </p:txBody>
          </p:sp>
          <p:sp>
            <p:nvSpPr>
              <p:cNvPr id="349" name="-"/>
              <p:cNvSpPr txBox="1"/>
              <p:nvPr/>
            </p:nvSpPr>
            <p:spPr>
              <a:xfrm>
                <a:off x="346018" y="25400"/>
                <a:ext cx="358141" cy="7137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sz="4000">
                    <a:solidFill>
                      <a:srgbClr val="FFFFFF"/>
                    </a:solidFill>
                    <a:latin typeface="Gilroy ExtraBold"/>
                    <a:ea typeface="Gilroy ExtraBold"/>
                    <a:cs typeface="Gilroy ExtraBold"/>
                    <a:sym typeface="Gilroy ExtraBold"/>
                  </a:defRPr>
                </a:lvl1pPr>
              </a:lstStyle>
              <a:p>
                <a:r>
                  <a:t>-</a:t>
                </a:r>
              </a:p>
            </p:txBody>
          </p:sp>
        </p:grpSp>
      </p:grpSp>
      <p:grpSp>
        <p:nvGrpSpPr>
          <p:cNvPr id="354" name="Группа"/>
          <p:cNvGrpSpPr/>
          <p:nvPr/>
        </p:nvGrpSpPr>
        <p:grpSpPr>
          <a:xfrm rot="2071485">
            <a:off x="5287769" y="641102"/>
            <a:ext cx="4654632" cy="670673"/>
            <a:chOff x="0" y="0"/>
            <a:chExt cx="4654631" cy="670672"/>
          </a:xfrm>
        </p:grpSpPr>
        <p:sp>
          <p:nvSpPr>
            <p:cNvPr id="352" name="Прямоугольник"/>
            <p:cNvSpPr/>
            <p:nvPr/>
          </p:nvSpPr>
          <p:spPr>
            <a:xfrm>
              <a:off x="0" y="-1"/>
              <a:ext cx="4654632" cy="670674"/>
            </a:xfrm>
            <a:prstGeom prst="rect">
              <a:avLst/>
            </a:prstGeom>
            <a:solidFill>
              <a:srgbClr val="FF2600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2600"/>
                  </a:solidFill>
                </a:defRPr>
              </a:pPr>
              <a:endParaRPr/>
            </a:p>
          </p:txBody>
        </p:sp>
        <p:sp>
          <p:nvSpPr>
            <p:cNvPr id="353" name="Заголовок 1"/>
            <p:cNvSpPr txBox="1"/>
            <p:nvPr/>
          </p:nvSpPr>
          <p:spPr>
            <a:xfrm rot="21600000">
              <a:off x="1005554" y="75187"/>
              <a:ext cx="3240868" cy="5202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marL="342900" indent="-342900">
                <a:buSzPct val="100000"/>
                <a:buChar char="✓"/>
                <a:defRPr>
                  <a:solidFill>
                    <a:srgbClr val="FFFFFF"/>
                  </a:solidFill>
                  <a:latin typeface="Gilroy ExtraBold"/>
                  <a:ea typeface="Gilroy ExtraBold"/>
                  <a:cs typeface="Gilroy ExtraBold"/>
                  <a:sym typeface="Gilroy ExtraBold"/>
                </a:defRPr>
              </a:pPr>
              <a:r>
                <a:t>ZERTS RECOMMENDED </a:t>
              </a:r>
            </a:p>
          </p:txBody>
        </p:sp>
      </p:grp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632" y="0"/>
            <a:ext cx="7884369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92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647952" y="1856275"/>
            <a:ext cx="5616626" cy="1422159"/>
          </a:xfrm>
          <a:prstGeom prst="rect">
            <a:avLst/>
          </a:prstGeom>
        </p:spPr>
        <p:txBody>
          <a:bodyPr/>
          <a:lstStyle/>
          <a:p>
            <a:pPr marL="190500" indent="-190500">
              <a:spcBef>
                <a:spcPts val="0"/>
              </a:spcBef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Conduct market research and development strategy BEFORE entering to local market</a:t>
            </a:r>
          </a:p>
          <a:p>
            <a:pPr marL="190500" indent="-190500">
              <a:spcBef>
                <a:spcPts val="0"/>
              </a:spcBef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Obtain permission and certification by yourself</a:t>
            </a:r>
          </a:p>
          <a:p>
            <a:pPr marL="190500" indent="-190500">
              <a:spcBef>
                <a:spcPts val="0"/>
              </a:spcBef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Take part in exhibitions by own initiative</a:t>
            </a:r>
          </a:p>
          <a:p>
            <a:pPr marL="190500" indent="-190500">
              <a:spcBef>
                <a:spcPts val="0"/>
              </a:spcBef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Perform cooperation with experts </a:t>
            </a:r>
          </a:p>
        </p:txBody>
      </p:sp>
      <p:sp>
        <p:nvSpPr>
          <p:cNvPr id="393" name="Заголовок 3"/>
          <p:cNvSpPr txBox="1">
            <a:spLocks noGrp="1"/>
          </p:cNvSpPr>
          <p:nvPr>
            <p:ph type="title"/>
          </p:nvPr>
        </p:nvSpPr>
        <p:spPr>
          <a:xfrm>
            <a:off x="613094" y="1065661"/>
            <a:ext cx="5975131" cy="68879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877823">
              <a:defRPr sz="3839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BEST PRACTICE METHODS</a:t>
            </a:r>
          </a:p>
        </p:txBody>
      </p:sp>
      <p:pic>
        <p:nvPicPr>
          <p:cNvPr id="394" name="Рисунок 6" descr="Рисунок 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96280" y="3452810"/>
            <a:ext cx="1905537" cy="4320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Рисунок 7" descr="Рисунок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47952" y="3452810"/>
            <a:ext cx="2169387" cy="48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96" name="Объект 2"/>
          <p:cNvSpPr txBox="1"/>
          <p:nvPr/>
        </p:nvSpPr>
        <p:spPr>
          <a:xfrm>
            <a:off x="647952" y="4221665"/>
            <a:ext cx="4968554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400"/>
              </a:spcBef>
              <a:defRPr sz="2000">
                <a:solidFill>
                  <a:srgbClr val="B2D34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WE REALIZE YOUR AMBITIONS IN RUSSIA</a:t>
            </a:r>
          </a:p>
        </p:txBody>
      </p:sp>
      <p:pic>
        <p:nvPicPr>
          <p:cNvPr id="397" name="Рисунок 10" descr="Рисунок 1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67545" y="296036"/>
            <a:ext cx="2016224" cy="473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Заголовок 1"/>
          <p:cNvSpPr txBox="1">
            <a:spLocks noGrp="1"/>
          </p:cNvSpPr>
          <p:nvPr>
            <p:ph type="title"/>
          </p:nvPr>
        </p:nvSpPr>
        <p:spPr>
          <a:xfrm>
            <a:off x="503548" y="1064668"/>
            <a:ext cx="4568478" cy="110744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667512">
              <a:defRPr sz="4599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HOW TO BEGIN?</a:t>
            </a:r>
          </a:p>
        </p:txBody>
      </p:sp>
      <p:sp>
        <p:nvSpPr>
          <p:cNvPr id="400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396000" y="3554412"/>
            <a:ext cx="1727728" cy="38549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Contact us</a:t>
            </a:r>
          </a:p>
        </p:txBody>
      </p:sp>
      <p:sp>
        <p:nvSpPr>
          <p:cNvPr id="401" name="Объект 2"/>
          <p:cNvSpPr txBox="1"/>
          <p:nvPr/>
        </p:nvSpPr>
        <p:spPr>
          <a:xfrm>
            <a:off x="6907380" y="3551330"/>
            <a:ext cx="2016225" cy="1107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Select best partner and monitor your partner’s activities</a:t>
            </a:r>
          </a:p>
        </p:txBody>
      </p:sp>
      <p:sp>
        <p:nvSpPr>
          <p:cNvPr id="402" name="Объект 2"/>
          <p:cNvSpPr txBox="1"/>
          <p:nvPr/>
        </p:nvSpPr>
        <p:spPr>
          <a:xfrm>
            <a:off x="2409273" y="3544049"/>
            <a:ext cx="2047472" cy="9179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Get general advice for market entry</a:t>
            </a:r>
          </a:p>
        </p:txBody>
      </p:sp>
      <p:sp>
        <p:nvSpPr>
          <p:cNvPr id="403" name="Объект 2"/>
          <p:cNvSpPr txBox="1"/>
          <p:nvPr/>
        </p:nvSpPr>
        <p:spPr>
          <a:xfrm>
            <a:off x="5072024" y="3551330"/>
            <a:ext cx="1374316" cy="594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 fontScale="92500"/>
          </a:bodyPr>
          <a:lstStyle>
            <a:lvl1pPr defTabSz="896111">
              <a:lnSpc>
                <a:spcPct val="90000"/>
              </a:lnSpc>
              <a:defRPr sz="1666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Get D-ZERTS support</a:t>
            </a:r>
          </a:p>
        </p:txBody>
      </p:sp>
      <p:pic>
        <p:nvPicPr>
          <p:cNvPr id="404" name="Рисунок 20" descr="Рисунок 2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00192" y="160512"/>
            <a:ext cx="2106447" cy="2617947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Овал 22"/>
          <p:cNvSpPr/>
          <p:nvPr/>
        </p:nvSpPr>
        <p:spPr>
          <a:xfrm>
            <a:off x="491811" y="2826702"/>
            <a:ext cx="720082" cy="681153"/>
          </a:xfrm>
          <a:prstGeom prst="ellipse">
            <a:avLst/>
          </a:prstGeom>
          <a:solidFill>
            <a:srgbClr val="8DEAD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6" name="Овал 23"/>
          <p:cNvSpPr/>
          <p:nvPr/>
        </p:nvSpPr>
        <p:spPr>
          <a:xfrm>
            <a:off x="2901330" y="2826703"/>
            <a:ext cx="720081" cy="681151"/>
          </a:xfrm>
          <a:prstGeom prst="ellipse">
            <a:avLst/>
          </a:prstGeom>
          <a:solidFill>
            <a:srgbClr val="53C3B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7" name="Овал 24"/>
          <p:cNvSpPr/>
          <p:nvPr/>
        </p:nvSpPr>
        <p:spPr>
          <a:xfrm>
            <a:off x="5292080" y="2826703"/>
            <a:ext cx="720081" cy="681151"/>
          </a:xfrm>
          <a:prstGeom prst="ellipse">
            <a:avLst/>
          </a:prstGeom>
          <a:solidFill>
            <a:srgbClr val="0054A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8" name="Овал 25"/>
          <p:cNvSpPr/>
          <p:nvPr/>
        </p:nvSpPr>
        <p:spPr>
          <a:xfrm>
            <a:off x="7555452" y="2826703"/>
            <a:ext cx="720081" cy="681151"/>
          </a:xfrm>
          <a:prstGeom prst="ellipse">
            <a:avLst/>
          </a:prstGeom>
          <a:solidFill>
            <a:srgbClr val="FF434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9" name="Стрелка вправо 28"/>
          <p:cNvSpPr/>
          <p:nvPr/>
        </p:nvSpPr>
        <p:spPr>
          <a:xfrm>
            <a:off x="1480420" y="3015724"/>
            <a:ext cx="1230561" cy="1620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53C3B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0" name="Стрелка вправо 29"/>
          <p:cNvSpPr/>
          <p:nvPr/>
        </p:nvSpPr>
        <p:spPr>
          <a:xfrm>
            <a:off x="3841465" y="3015724"/>
            <a:ext cx="1230561" cy="1620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54A7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1" name="Стрелка вправо 30"/>
          <p:cNvSpPr/>
          <p:nvPr/>
        </p:nvSpPr>
        <p:spPr>
          <a:xfrm>
            <a:off x="6168526" y="3015724"/>
            <a:ext cx="1230561" cy="16201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434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2" name="Объект 2"/>
          <p:cNvSpPr txBox="1"/>
          <p:nvPr/>
        </p:nvSpPr>
        <p:spPr>
          <a:xfrm>
            <a:off x="714007" y="2813431"/>
            <a:ext cx="432049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1</a:t>
            </a:r>
          </a:p>
        </p:txBody>
      </p:sp>
      <p:sp>
        <p:nvSpPr>
          <p:cNvPr id="413" name="Объект 2"/>
          <p:cNvSpPr txBox="1"/>
          <p:nvPr/>
        </p:nvSpPr>
        <p:spPr>
          <a:xfrm>
            <a:off x="3096833" y="2794114"/>
            <a:ext cx="432049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2</a:t>
            </a:r>
          </a:p>
        </p:txBody>
      </p:sp>
      <p:sp>
        <p:nvSpPr>
          <p:cNvPr id="414" name="Объект 2"/>
          <p:cNvSpPr txBox="1"/>
          <p:nvPr/>
        </p:nvSpPr>
        <p:spPr>
          <a:xfrm>
            <a:off x="5479658" y="2813431"/>
            <a:ext cx="432049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3</a:t>
            </a:r>
          </a:p>
        </p:txBody>
      </p:sp>
      <p:sp>
        <p:nvSpPr>
          <p:cNvPr id="415" name="Объект 2"/>
          <p:cNvSpPr txBox="1"/>
          <p:nvPr/>
        </p:nvSpPr>
        <p:spPr>
          <a:xfrm>
            <a:off x="7699468" y="2813431"/>
            <a:ext cx="432049" cy="713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4</a:t>
            </a:r>
          </a:p>
        </p:txBody>
      </p:sp>
      <p:pic>
        <p:nvPicPr>
          <p:cNvPr id="416" name="Рисунок 21" descr="Рисунок 2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7545" y="296036"/>
            <a:ext cx="2016224" cy="473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" name="Рисунок 10" descr="Рисунок 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0"/>
            <a:ext cx="9144001" cy="5143501"/>
          </a:xfrm>
          <a:prstGeom prst="rect">
            <a:avLst/>
          </a:prstGeom>
          <a:ln w="12700">
            <a:miter lim="400000"/>
          </a:ln>
        </p:spPr>
      </p:pic>
      <p:sp>
        <p:nvSpPr>
          <p:cNvPr id="423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3395077" y="1871750"/>
            <a:ext cx="3775797" cy="214481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Russia, Moscow</a:t>
            </a:r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endParaRPr/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+7 (926) 540-69-45</a:t>
            </a:r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endParaRPr/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http://eng.d-zerts.ru</a:t>
            </a:r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endParaRPr/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office@zerts.ru</a:t>
            </a:r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endParaRPr/>
          </a:p>
          <a:p>
            <a:pPr marL="0" indent="0" defTabSz="850391">
              <a:spcBef>
                <a:spcPts val="0"/>
              </a:spcBef>
              <a:buSzTx/>
              <a:buNone/>
              <a:defRPr sz="158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https://shmatkova.viktoria</a:t>
            </a:r>
          </a:p>
        </p:txBody>
      </p:sp>
      <p:grpSp>
        <p:nvGrpSpPr>
          <p:cNvPr id="429" name="Группа"/>
          <p:cNvGrpSpPr/>
          <p:nvPr/>
        </p:nvGrpSpPr>
        <p:grpSpPr>
          <a:xfrm>
            <a:off x="2864339" y="1859050"/>
            <a:ext cx="242892" cy="2144817"/>
            <a:chOff x="0" y="0"/>
            <a:chExt cx="242891" cy="2144816"/>
          </a:xfrm>
        </p:grpSpPr>
        <p:pic>
          <p:nvPicPr>
            <p:cNvPr id="424" name="Рисунок 8" descr="Рисунок 8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746" y="1429560"/>
              <a:ext cx="239398" cy="2693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5" name="Рисунок 14" descr="Рисунок 14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42892" cy="2732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6" name="Рисунок 15" descr="Рисунок 15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749" y="481228"/>
              <a:ext cx="239393" cy="2693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7" name="Рисунок 17" descr="Рисунок 17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1901924"/>
              <a:ext cx="242892" cy="2428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8" name="Рисунок 18" descr="Рисунок 18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954357"/>
              <a:ext cx="242892" cy="27325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30" name="Рисунок 11" descr="Рисунок 11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411759" y="722130"/>
            <a:ext cx="3888433" cy="913349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Picture 4" descr="Picture 4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141219" y="3380730"/>
            <a:ext cx="1540197" cy="15134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Подзаголовок 2"/>
          <p:cNvSpPr txBox="1">
            <a:spLocks noGrp="1"/>
          </p:cNvSpPr>
          <p:nvPr>
            <p:ph type="subTitle" sz="half" idx="1"/>
          </p:nvPr>
        </p:nvSpPr>
        <p:spPr>
          <a:xfrm>
            <a:off x="539551" y="2202431"/>
            <a:ext cx="8064898" cy="1285043"/>
          </a:xfrm>
          <a:prstGeom prst="rect">
            <a:avLst/>
          </a:prstGeom>
        </p:spPr>
        <p:txBody>
          <a:bodyPr/>
          <a:lstStyle/>
          <a:p>
            <a:pPr defTabSz="841247">
              <a:spcBef>
                <a:spcPts val="0"/>
              </a:spcBef>
              <a:defRPr sz="3312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Viktoriya Shmatkova</a:t>
            </a:r>
          </a:p>
          <a:p>
            <a:pPr defTabSz="841247">
              <a:spcBef>
                <a:spcPts val="0"/>
              </a:spcBef>
              <a:defRPr sz="1472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PhD in Economics</a:t>
            </a:r>
          </a:p>
          <a:p>
            <a:pPr defTabSz="841247">
              <a:spcBef>
                <a:spcPts val="0"/>
              </a:spcBef>
              <a:defRPr sz="1472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Marketing specialist with more then 20 years experience in medical sector</a:t>
            </a:r>
          </a:p>
          <a:p>
            <a:pPr defTabSz="841247">
              <a:spcBef>
                <a:spcPts val="0"/>
              </a:spcBef>
              <a:defRPr sz="1472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МВА</a:t>
            </a:r>
          </a:p>
        </p:txBody>
      </p:sp>
      <p:pic>
        <p:nvPicPr>
          <p:cNvPr id="118" name="Рисунок 6" descr="Рисунок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81583" y="3559388"/>
            <a:ext cx="1224137" cy="6319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Рисунок 1" descr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22954" y="377477"/>
            <a:ext cx="2298092" cy="18249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Рисунок 7" descr="Рисунок 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807074" y="3667540"/>
            <a:ext cx="1715472" cy="402946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Подзаголовок 2"/>
          <p:cNvSpPr txBox="1"/>
          <p:nvPr/>
        </p:nvSpPr>
        <p:spPr>
          <a:xfrm>
            <a:off x="6091022" y="4229398"/>
            <a:ext cx="3148777" cy="81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Founder </a:t>
            </a:r>
          </a:p>
          <a:p>
            <a:pPr algn="ctr">
              <a:defRPr sz="16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of ZERTS school</a:t>
            </a:r>
          </a:p>
        </p:txBody>
      </p:sp>
      <p:sp>
        <p:nvSpPr>
          <p:cNvPr id="122" name="Подзаголовок 2"/>
          <p:cNvSpPr txBox="1"/>
          <p:nvPr/>
        </p:nvSpPr>
        <p:spPr>
          <a:xfrm>
            <a:off x="845056" y="4229398"/>
            <a:ext cx="2097190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Owner and CEO ZERTS</a:t>
            </a:r>
          </a:p>
        </p:txBody>
      </p:sp>
      <p:sp>
        <p:nvSpPr>
          <p:cNvPr id="123" name="Подзаголовок 2"/>
          <p:cNvSpPr txBox="1"/>
          <p:nvPr/>
        </p:nvSpPr>
        <p:spPr>
          <a:xfrm>
            <a:off x="3261502" y="4216698"/>
            <a:ext cx="2829521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16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Founder of Medical Consulting  Agency D-ZERTS</a:t>
            </a:r>
          </a:p>
        </p:txBody>
      </p:sp>
      <p:pic>
        <p:nvPicPr>
          <p:cNvPr id="124" name="Рисунок 4" descr="Рисунок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38280" y="3673871"/>
            <a:ext cx="1595377" cy="3776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Заголовок 3"/>
          <p:cNvSpPr txBox="1">
            <a:spLocks noGrp="1"/>
          </p:cNvSpPr>
          <p:nvPr>
            <p:ph type="title"/>
          </p:nvPr>
        </p:nvSpPr>
        <p:spPr>
          <a:xfrm>
            <a:off x="611559" y="921954"/>
            <a:ext cx="4896546" cy="1554793"/>
          </a:xfrm>
          <a:prstGeom prst="rect">
            <a:avLst/>
          </a:prstGeom>
        </p:spPr>
        <p:txBody>
          <a:bodyPr/>
          <a:lstStyle/>
          <a:p>
            <a:pPr algn="l" defTabSz="713231">
              <a:defRPr sz="312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DEBUNKING THE MYTHS OF SELLING </a:t>
            </a:r>
            <a:br/>
            <a:r>
              <a:t>IN RUSSIA…</a:t>
            </a:r>
          </a:p>
        </p:txBody>
      </p:sp>
      <p:sp>
        <p:nvSpPr>
          <p:cNvPr id="127" name="Заголовок 3"/>
          <p:cNvSpPr txBox="1"/>
          <p:nvPr/>
        </p:nvSpPr>
        <p:spPr>
          <a:xfrm>
            <a:off x="1258675" y="2678977"/>
            <a:ext cx="2665255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Product Certification </a:t>
            </a:r>
          </a:p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with Russian Authorities</a:t>
            </a:r>
          </a:p>
        </p:txBody>
      </p:sp>
      <p:pic>
        <p:nvPicPr>
          <p:cNvPr id="128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96136" y="411510"/>
            <a:ext cx="2445931" cy="2178244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Заголовок 3"/>
          <p:cNvSpPr txBox="1"/>
          <p:nvPr/>
        </p:nvSpPr>
        <p:spPr>
          <a:xfrm>
            <a:off x="5109243" y="2678977"/>
            <a:ext cx="3819717" cy="6024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The disparity between rules and </a:t>
            </a:r>
          </a:p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real world situations in Russia.</a:t>
            </a:r>
            <a:r>
              <a:rPr sz="1800"/>
              <a:t> </a:t>
            </a:r>
          </a:p>
        </p:txBody>
      </p:sp>
      <p:sp>
        <p:nvSpPr>
          <p:cNvPr id="130" name="Заголовок 3"/>
          <p:cNvSpPr txBox="1"/>
          <p:nvPr/>
        </p:nvSpPr>
        <p:spPr>
          <a:xfrm>
            <a:off x="1258675" y="3371533"/>
            <a:ext cx="2377222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Local partner selection</a:t>
            </a:r>
          </a:p>
        </p:txBody>
      </p:sp>
      <p:sp>
        <p:nvSpPr>
          <p:cNvPr id="131" name="Заголовок 3"/>
          <p:cNvSpPr txBox="1"/>
          <p:nvPr/>
        </p:nvSpPr>
        <p:spPr>
          <a:xfrm>
            <a:off x="1258675" y="4104021"/>
            <a:ext cx="2881278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How to minimize misunderstanding </a:t>
            </a:r>
          </a:p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with Russian partners?</a:t>
            </a:r>
          </a:p>
        </p:txBody>
      </p:sp>
      <p:sp>
        <p:nvSpPr>
          <p:cNvPr id="132" name="Заголовок 3"/>
          <p:cNvSpPr txBox="1"/>
          <p:nvPr/>
        </p:nvSpPr>
        <p:spPr>
          <a:xfrm>
            <a:off x="5109242" y="3371533"/>
            <a:ext cx="3600401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Background inspection of potential partners in Russia. </a:t>
            </a:r>
          </a:p>
        </p:txBody>
      </p:sp>
      <p:sp>
        <p:nvSpPr>
          <p:cNvPr id="133" name="Заголовок 3"/>
          <p:cNvSpPr txBox="1"/>
          <p:nvPr/>
        </p:nvSpPr>
        <p:spPr>
          <a:xfrm>
            <a:off x="5109243" y="4104021"/>
            <a:ext cx="3600399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How to audit cooperation</a:t>
            </a:r>
          </a:p>
          <a:p>
            <a: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with Russians?</a:t>
            </a:r>
          </a:p>
        </p:txBody>
      </p:sp>
      <p:pic>
        <p:nvPicPr>
          <p:cNvPr id="134" name="Рисунок 18" descr="Рисунок 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4550" y="2786165"/>
            <a:ext cx="402932" cy="35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Рисунок 21" descr="Рисунок 2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4550" y="3519590"/>
            <a:ext cx="402932" cy="35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6" name="Рисунок 22" descr="Рисунок 2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14550" y="4141890"/>
            <a:ext cx="402932" cy="35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7" name="Рисунок 23" descr="Рисунок 2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7250" y="2786165"/>
            <a:ext cx="402932" cy="35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Рисунок 24" descr="Рисунок 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7250" y="3519590"/>
            <a:ext cx="402932" cy="35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9" name="Рисунок 25" descr="Рисунок 2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7250" y="4141890"/>
            <a:ext cx="402932" cy="3580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Рисунок 26" descr="Рисунок 2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7545" y="225953"/>
            <a:ext cx="2016224" cy="473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632" y="0"/>
            <a:ext cx="7884369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Рисунок 3" descr="Рисунок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87824" y="1851669"/>
            <a:ext cx="3307630" cy="2889031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Прямоугольник 4"/>
          <p:cNvSpPr txBox="1"/>
          <p:nvPr/>
        </p:nvSpPr>
        <p:spPr>
          <a:xfrm>
            <a:off x="674439" y="960279"/>
            <a:ext cx="6270205" cy="133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400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HOW TO INITIATE WORK </a:t>
            </a:r>
          </a:p>
          <a:p>
            <a:pPr>
              <a:defRPr sz="400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IN RUSSIA?</a:t>
            </a:r>
          </a:p>
        </p:txBody>
      </p:sp>
      <p:sp>
        <p:nvSpPr>
          <p:cNvPr id="220" name="Прямоугольник 5"/>
          <p:cNvSpPr txBox="1"/>
          <p:nvPr/>
        </p:nvSpPr>
        <p:spPr>
          <a:xfrm>
            <a:off x="674439" y="2813505"/>
            <a:ext cx="2272484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2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How to achieve results?</a:t>
            </a:r>
          </a:p>
        </p:txBody>
      </p:sp>
      <p:pic>
        <p:nvPicPr>
          <p:cNvPr id="221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7545" y="225953"/>
            <a:ext cx="2016224" cy="473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632" y="0"/>
            <a:ext cx="7884369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Заголовок 1"/>
          <p:cNvSpPr txBox="1">
            <a:spLocks noGrp="1"/>
          </p:cNvSpPr>
          <p:nvPr>
            <p:ph type="title"/>
          </p:nvPr>
        </p:nvSpPr>
        <p:spPr>
          <a:xfrm>
            <a:off x="395536" y="627533"/>
            <a:ext cx="6264696" cy="1440162"/>
          </a:xfrm>
          <a:prstGeom prst="rect">
            <a:avLst/>
          </a:prstGeom>
        </p:spPr>
        <p:txBody>
          <a:bodyPr/>
          <a:lstStyle/>
          <a:p>
            <a:pPr algn="l" defTabSz="795527">
              <a:defRPr sz="1740">
                <a:solidFill>
                  <a:srgbClr val="B2D34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IN YEAR 2017 EXPOCENTRE</a:t>
            </a:r>
            <a:r>
              <a:rPr>
                <a:solidFill>
                  <a:srgbClr val="000000"/>
                </a:solidFill>
              </a:rPr>
              <a:t> </a:t>
            </a:r>
            <a:r>
              <a:t>(RUSSIA) </a:t>
            </a:r>
            <a:br/>
            <a:r>
              <a:rPr sz="3480">
                <a:latin typeface="Gilroy ExtraBold"/>
                <a:ea typeface="Gilroy ExtraBold"/>
                <a:cs typeface="Gilroy ExtraBold"/>
                <a:sym typeface="Gilroy ExtraBold"/>
              </a:rPr>
              <a:t>SET UP YOUR IDEAL TEAM </a:t>
            </a:r>
          </a:p>
          <a:p>
            <a:pPr algn="l" defTabSz="795527">
              <a:defRPr sz="1740">
                <a:solidFill>
                  <a:srgbClr val="B2D34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rPr sz="3480">
                <a:latin typeface="Gilroy ExtraBold"/>
                <a:ea typeface="Gilroy ExtraBold"/>
                <a:cs typeface="Gilroy ExtraBold"/>
                <a:sym typeface="Gilroy ExtraBold"/>
              </a:rPr>
              <a:t>OF EXPERTS </a:t>
            </a:r>
          </a:p>
        </p:txBody>
      </p:sp>
      <p:sp>
        <p:nvSpPr>
          <p:cNvPr id="225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395536" y="2368015"/>
            <a:ext cx="6400931" cy="629857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defTabSz="713231">
              <a:spcBef>
                <a:spcPts val="300"/>
              </a:spcBef>
              <a:buSzTx/>
              <a:buNone/>
              <a:defRPr sz="1871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We offer to you full service for entering the Russian market, we make it streamlined</a:t>
            </a:r>
          </a:p>
        </p:txBody>
      </p:sp>
      <p:pic>
        <p:nvPicPr>
          <p:cNvPr id="226" name="Рисунок 15" descr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6904" y="4172158"/>
            <a:ext cx="2427112" cy="3394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Рисунок 18" descr="Рисунок 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3547" y="3360994"/>
            <a:ext cx="2214594" cy="53945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Рисунок 7" descr="Рисунок 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405045" y="3335447"/>
            <a:ext cx="2296631" cy="5394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Рисунок 8" descr="Рисунок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89802" y="465516"/>
            <a:ext cx="3564396" cy="3564397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Заголовок 1"/>
          <p:cNvSpPr txBox="1">
            <a:spLocks noGrp="1"/>
          </p:cNvSpPr>
          <p:nvPr>
            <p:ph type="title"/>
          </p:nvPr>
        </p:nvSpPr>
        <p:spPr>
          <a:xfrm>
            <a:off x="3427084" y="1169467"/>
            <a:ext cx="2286455" cy="1782199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B2D347"/>
                </a:solidFill>
              </a:defRPr>
            </a:lvl1pPr>
          </a:lstStyle>
          <a:p>
            <a:r>
              <a:t>KEY STAGES</a:t>
            </a:r>
          </a:p>
        </p:txBody>
      </p:sp>
      <p:sp>
        <p:nvSpPr>
          <p:cNvPr id="251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395534" y="702744"/>
            <a:ext cx="2748022" cy="626869"/>
          </a:xfrm>
          <a:prstGeom prst="rect">
            <a:avLst/>
          </a:prstGeom>
        </p:spPr>
        <p:txBody>
          <a:bodyPr/>
          <a:lstStyle/>
          <a:p>
            <a:pPr marL="190500" indent="-190500">
              <a:spcBef>
                <a:spcPts val="300"/>
              </a:spcBef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Market research plan </a:t>
            </a:r>
          </a:p>
          <a:p>
            <a:pPr marL="190500" indent="-190500">
              <a:spcBef>
                <a:spcPts val="300"/>
              </a:spcBef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Medical market evaluation</a:t>
            </a:r>
          </a:p>
        </p:txBody>
      </p:sp>
      <p:sp>
        <p:nvSpPr>
          <p:cNvPr id="252" name="Объект 2"/>
          <p:cNvSpPr txBox="1"/>
          <p:nvPr/>
        </p:nvSpPr>
        <p:spPr>
          <a:xfrm>
            <a:off x="6730637" y="699254"/>
            <a:ext cx="2413363" cy="294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00"/>
              </a:spcBef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Permits and certification</a:t>
            </a:r>
          </a:p>
        </p:txBody>
      </p:sp>
      <p:sp>
        <p:nvSpPr>
          <p:cNvPr id="253" name="Объект 2"/>
          <p:cNvSpPr txBox="1"/>
          <p:nvPr/>
        </p:nvSpPr>
        <p:spPr>
          <a:xfrm>
            <a:off x="395536" y="2053405"/>
            <a:ext cx="2067126" cy="9469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90500" indent="-190500">
              <a:spcBef>
                <a:spcPts val="300"/>
              </a:spcBef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Comparative market analysis</a:t>
            </a:r>
          </a:p>
          <a:p>
            <a:pPr marL="190500" indent="-190500">
              <a:spcBef>
                <a:spcPts val="300"/>
              </a:spcBef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Financial and Cash flow analysis</a:t>
            </a:r>
          </a:p>
        </p:txBody>
      </p:sp>
      <p:sp>
        <p:nvSpPr>
          <p:cNvPr id="254" name="Объект 2"/>
          <p:cNvSpPr txBox="1"/>
          <p:nvPr/>
        </p:nvSpPr>
        <p:spPr>
          <a:xfrm>
            <a:off x="6957797" y="2024261"/>
            <a:ext cx="2109593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00"/>
              </a:spcBef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Business Development strategy</a:t>
            </a:r>
          </a:p>
        </p:txBody>
      </p:sp>
      <p:sp>
        <p:nvSpPr>
          <p:cNvPr id="255" name="Объект 2"/>
          <p:cNvSpPr txBox="1"/>
          <p:nvPr/>
        </p:nvSpPr>
        <p:spPr>
          <a:xfrm>
            <a:off x="397399" y="3786163"/>
            <a:ext cx="2158377" cy="739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90500" indent="-190500">
              <a:spcBef>
                <a:spcPts val="300"/>
              </a:spcBef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Partner selection</a:t>
            </a:r>
          </a:p>
          <a:p>
            <a:pPr marL="190500" indent="-190500">
              <a:spcBef>
                <a:spcPts val="300"/>
              </a:spcBef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Representative office setup</a:t>
            </a:r>
          </a:p>
        </p:txBody>
      </p:sp>
      <p:sp>
        <p:nvSpPr>
          <p:cNvPr id="256" name="Объект 2"/>
          <p:cNvSpPr txBox="1"/>
          <p:nvPr/>
        </p:nvSpPr>
        <p:spPr>
          <a:xfrm>
            <a:off x="6715894" y="3786163"/>
            <a:ext cx="2227816" cy="904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300"/>
              </a:spcBef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Translation of Corporate and product advertising material for Russian market </a:t>
            </a:r>
          </a:p>
        </p:txBody>
      </p:sp>
      <p:sp>
        <p:nvSpPr>
          <p:cNvPr id="257" name="Объект 2"/>
          <p:cNvSpPr txBox="1"/>
          <p:nvPr/>
        </p:nvSpPr>
        <p:spPr>
          <a:xfrm>
            <a:off x="3271375" y="4016854"/>
            <a:ext cx="3676889" cy="7879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Audit of management and financial activities of  local partners</a:t>
            </a: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Partners Exchange (if necessary</a:t>
            </a:r>
            <a:r>
              <a:rPr sz="1600"/>
              <a:t>) </a:t>
            </a:r>
          </a:p>
        </p:txBody>
      </p:sp>
      <p:pic>
        <p:nvPicPr>
          <p:cNvPr id="258" name="Рисунок 15" descr="Рисунок 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1130" y="3247588"/>
            <a:ext cx="576065" cy="4606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Рисунок 20" descr="Рисунок 2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505709" y="1347613"/>
            <a:ext cx="576065" cy="6127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Рисунок 21" descr="Рисунок 2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82793" y="1491631"/>
            <a:ext cx="571566" cy="510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Рисунок 23" descr="Рисунок 23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576877" y="123131"/>
            <a:ext cx="536231" cy="506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Рисунок 25" descr="Рисунок 25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178031" y="123131"/>
            <a:ext cx="552861" cy="5161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Рисунок 26" descr="Рисунок 26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2759511" y="4029912"/>
            <a:ext cx="555675" cy="546719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Рисунок 27" descr="Рисунок 27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576877" y="3219799"/>
            <a:ext cx="505853" cy="472528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Объект 2"/>
          <p:cNvSpPr txBox="1"/>
          <p:nvPr/>
        </p:nvSpPr>
        <p:spPr>
          <a:xfrm>
            <a:off x="2839609" y="121220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266" name="Объект 2"/>
          <p:cNvSpPr txBox="1"/>
          <p:nvPr/>
        </p:nvSpPr>
        <p:spPr>
          <a:xfrm>
            <a:off x="5838828" y="123130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2</a:t>
            </a:r>
          </a:p>
        </p:txBody>
      </p:sp>
      <p:sp>
        <p:nvSpPr>
          <p:cNvPr id="267" name="Объект 2"/>
          <p:cNvSpPr txBox="1"/>
          <p:nvPr/>
        </p:nvSpPr>
        <p:spPr>
          <a:xfrm>
            <a:off x="2359848" y="1660342"/>
            <a:ext cx="39185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268" name="Объект 2"/>
          <p:cNvSpPr txBox="1"/>
          <p:nvPr/>
        </p:nvSpPr>
        <p:spPr>
          <a:xfrm>
            <a:off x="6317138" y="1681827"/>
            <a:ext cx="39185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4</a:t>
            </a:r>
          </a:p>
        </p:txBody>
      </p:sp>
      <p:sp>
        <p:nvSpPr>
          <p:cNvPr id="269" name="Объект 2"/>
          <p:cNvSpPr txBox="1"/>
          <p:nvPr/>
        </p:nvSpPr>
        <p:spPr>
          <a:xfrm>
            <a:off x="2751702" y="3247588"/>
            <a:ext cx="391853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5</a:t>
            </a:r>
          </a:p>
        </p:txBody>
      </p:sp>
      <p:sp>
        <p:nvSpPr>
          <p:cNvPr id="270" name="Объект 2"/>
          <p:cNvSpPr txBox="1"/>
          <p:nvPr/>
        </p:nvSpPr>
        <p:spPr>
          <a:xfrm>
            <a:off x="5858926" y="3247588"/>
            <a:ext cx="39185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6</a:t>
            </a:r>
          </a:p>
        </p:txBody>
      </p:sp>
      <p:sp>
        <p:nvSpPr>
          <p:cNvPr id="271" name="Объект 2"/>
          <p:cNvSpPr txBox="1"/>
          <p:nvPr/>
        </p:nvSpPr>
        <p:spPr>
          <a:xfrm>
            <a:off x="4376073" y="3507854"/>
            <a:ext cx="391854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7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59632" y="0"/>
            <a:ext cx="7884369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Заголовок 1"/>
          <p:cNvSpPr txBox="1">
            <a:spLocks noGrp="1"/>
          </p:cNvSpPr>
          <p:nvPr>
            <p:ph type="title"/>
          </p:nvPr>
        </p:nvSpPr>
        <p:spPr>
          <a:xfrm>
            <a:off x="395999" y="892236"/>
            <a:ext cx="6612492" cy="562912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 defTabSz="365760">
              <a:defRPr sz="336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HOW WE CAN HELP YOU?</a:t>
            </a:r>
          </a:p>
        </p:txBody>
      </p:sp>
      <p:sp>
        <p:nvSpPr>
          <p:cNvPr id="281" name="Заголовок 1"/>
          <p:cNvSpPr txBox="1"/>
          <p:nvPr/>
        </p:nvSpPr>
        <p:spPr>
          <a:xfrm>
            <a:off x="395999" y="1455147"/>
            <a:ext cx="5256122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marL="190500" indent="-190500">
              <a:buSzPct val="100000"/>
              <a:buFont typeface="Arial"/>
              <a:buChar char="•"/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Risk</a:t>
            </a:r>
            <a:r>
              <a:rPr>
                <a:solidFill>
                  <a:srgbClr val="000000"/>
                </a:solidFill>
              </a:rPr>
              <a:t> </a:t>
            </a:r>
            <a:r>
              <a:t>management for market penetration</a:t>
            </a:r>
          </a:p>
          <a:p>
            <a:pPr marL="190500" indent="-190500">
              <a:buSzPct val="100000"/>
              <a:buFont typeface="Arial"/>
              <a:buChar char="•"/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Pricing and creating market niche </a:t>
            </a:r>
            <a:endParaRPr sz="4400"/>
          </a:p>
          <a:p>
            <a:pPr marL="190500" indent="-190500">
              <a:buSzPct val="100000"/>
              <a:buFont typeface="Arial"/>
              <a:buChar char="•"/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What kind of partners you would require?</a:t>
            </a:r>
          </a:p>
        </p:txBody>
      </p:sp>
      <p:pic>
        <p:nvPicPr>
          <p:cNvPr id="282" name="Рисунок 1" descr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66315" y="2571750"/>
            <a:ext cx="3270234" cy="23042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67545" y="225953"/>
            <a:ext cx="2016224" cy="473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Заголовок 1"/>
          <p:cNvSpPr txBox="1">
            <a:spLocks noGrp="1"/>
          </p:cNvSpPr>
          <p:nvPr>
            <p:ph type="title"/>
          </p:nvPr>
        </p:nvSpPr>
        <p:spPr>
          <a:xfrm>
            <a:off x="557140" y="235689"/>
            <a:ext cx="5238997" cy="486055"/>
          </a:xfrm>
          <a:prstGeom prst="rect">
            <a:avLst/>
          </a:prstGeom>
        </p:spPr>
        <p:txBody>
          <a:bodyPr/>
          <a:lstStyle>
            <a:lvl1pPr algn="l" defTabSz="649223">
              <a:defRPr sz="2556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KEY MILESTONES</a:t>
            </a:r>
          </a:p>
        </p:txBody>
      </p:sp>
      <p:sp>
        <p:nvSpPr>
          <p:cNvPr id="286" name="Прямоугольник 6"/>
          <p:cNvSpPr txBox="1"/>
          <p:nvPr/>
        </p:nvSpPr>
        <p:spPr>
          <a:xfrm>
            <a:off x="557140" y="655144"/>
            <a:ext cx="5544617" cy="38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000">
                <a:solidFill>
                  <a:srgbClr val="B2D34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MARKET PENETRATION STRATEGY</a:t>
            </a:r>
          </a:p>
        </p:txBody>
      </p:sp>
      <p:sp>
        <p:nvSpPr>
          <p:cNvPr id="287" name="Прямоугольник 25"/>
          <p:cNvSpPr txBox="1"/>
          <p:nvPr/>
        </p:nvSpPr>
        <p:spPr>
          <a:xfrm>
            <a:off x="6012160" y="1409079"/>
            <a:ext cx="2684212" cy="85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Exclusive or non exclusive cooperation with partners</a:t>
            </a:r>
          </a:p>
        </p:txBody>
      </p:sp>
      <p:sp>
        <p:nvSpPr>
          <p:cNvPr id="288" name="Прямоугольник 29"/>
          <p:cNvSpPr txBox="1"/>
          <p:nvPr/>
        </p:nvSpPr>
        <p:spPr>
          <a:xfrm>
            <a:off x="557140" y="1205330"/>
            <a:ext cx="2462707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80000"/>
              </a:lnSpc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Partners efficacy. </a:t>
            </a:r>
          </a:p>
          <a:p>
            <a:pPr>
              <a:lnSpc>
                <a:spcPct val="80000"/>
              </a:lnSpc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One or multi partners cooperation strategy</a:t>
            </a:r>
          </a:p>
        </p:txBody>
      </p:sp>
      <p:sp>
        <p:nvSpPr>
          <p:cNvPr id="289" name="Объект 2"/>
          <p:cNvSpPr txBox="1"/>
          <p:nvPr/>
        </p:nvSpPr>
        <p:spPr>
          <a:xfrm>
            <a:off x="3390372" y="1237080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0054A7"/>
                </a:solidFill>
              </a:defRPr>
            </a:lvl1pPr>
          </a:lstStyle>
          <a:p>
            <a:r>
              <a:t>1</a:t>
            </a:r>
          </a:p>
        </p:txBody>
      </p:sp>
      <p:sp>
        <p:nvSpPr>
          <p:cNvPr id="290" name="Объект 2"/>
          <p:cNvSpPr txBox="1"/>
          <p:nvPr/>
        </p:nvSpPr>
        <p:spPr>
          <a:xfrm>
            <a:off x="5364088" y="1491629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2</a:t>
            </a:r>
          </a:p>
        </p:txBody>
      </p:sp>
      <p:pic>
        <p:nvPicPr>
          <p:cNvPr id="291" name="Рисунок 33" descr="Рисунок 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46004" y="987574"/>
            <a:ext cx="1290241" cy="3950195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Прямоугольник 35"/>
          <p:cNvSpPr txBox="1"/>
          <p:nvPr/>
        </p:nvSpPr>
        <p:spPr>
          <a:xfrm>
            <a:off x="557140" y="2195086"/>
            <a:ext cx="1993552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Setting of setup RO office (or not)</a:t>
            </a:r>
          </a:p>
        </p:txBody>
      </p:sp>
      <p:sp>
        <p:nvSpPr>
          <p:cNvPr id="293" name="Прямоугольник 37"/>
          <p:cNvSpPr txBox="1"/>
          <p:nvPr/>
        </p:nvSpPr>
        <p:spPr>
          <a:xfrm>
            <a:off x="6012160" y="2389769"/>
            <a:ext cx="2684212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Maintenance and service of medical equipment</a:t>
            </a:r>
          </a:p>
        </p:txBody>
      </p:sp>
      <p:sp>
        <p:nvSpPr>
          <p:cNvPr id="294" name="Прямоугольник 39"/>
          <p:cNvSpPr txBox="1"/>
          <p:nvPr/>
        </p:nvSpPr>
        <p:spPr>
          <a:xfrm>
            <a:off x="557140" y="3018809"/>
            <a:ext cx="1993552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Designing pricing strategy</a:t>
            </a:r>
          </a:p>
        </p:txBody>
      </p:sp>
      <p:sp>
        <p:nvSpPr>
          <p:cNvPr id="295" name="Прямоугольник 41"/>
          <p:cNvSpPr txBox="1"/>
          <p:nvPr/>
        </p:nvSpPr>
        <p:spPr>
          <a:xfrm>
            <a:off x="6012159" y="3336280"/>
            <a:ext cx="2684213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Business Development strategy</a:t>
            </a:r>
          </a:p>
        </p:txBody>
      </p:sp>
      <p:sp>
        <p:nvSpPr>
          <p:cNvPr id="296" name="Прямоугольник 43"/>
          <p:cNvSpPr txBox="1"/>
          <p:nvPr/>
        </p:nvSpPr>
        <p:spPr>
          <a:xfrm>
            <a:off x="6012160" y="4272384"/>
            <a:ext cx="2684212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Translation and printing of advertising material</a:t>
            </a:r>
          </a:p>
        </p:txBody>
      </p:sp>
      <p:sp>
        <p:nvSpPr>
          <p:cNvPr id="297" name="Прямоугольник 45"/>
          <p:cNvSpPr txBox="1"/>
          <p:nvPr/>
        </p:nvSpPr>
        <p:spPr>
          <a:xfrm>
            <a:off x="557140" y="3790558"/>
            <a:ext cx="2318691" cy="59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7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lvl1pPr>
          </a:lstStyle>
          <a:p>
            <a:r>
              <a:t>Permission and certification process</a:t>
            </a:r>
          </a:p>
        </p:txBody>
      </p:sp>
      <p:sp>
        <p:nvSpPr>
          <p:cNvPr id="298" name="Объект 2"/>
          <p:cNvSpPr txBox="1"/>
          <p:nvPr/>
        </p:nvSpPr>
        <p:spPr>
          <a:xfrm>
            <a:off x="3390372" y="2137598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0054A7"/>
                </a:solidFill>
              </a:defRPr>
            </a:lvl1pPr>
          </a:lstStyle>
          <a:p>
            <a:r>
              <a:t>3</a:t>
            </a:r>
          </a:p>
        </p:txBody>
      </p:sp>
      <p:sp>
        <p:nvSpPr>
          <p:cNvPr id="299" name="Объект 2"/>
          <p:cNvSpPr txBox="1"/>
          <p:nvPr/>
        </p:nvSpPr>
        <p:spPr>
          <a:xfrm>
            <a:off x="5364088" y="2355725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4</a:t>
            </a:r>
          </a:p>
        </p:txBody>
      </p:sp>
      <p:sp>
        <p:nvSpPr>
          <p:cNvPr id="300" name="Объект 2"/>
          <p:cNvSpPr txBox="1"/>
          <p:nvPr/>
        </p:nvSpPr>
        <p:spPr>
          <a:xfrm>
            <a:off x="3390372" y="2989209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0054A7"/>
                </a:solidFill>
              </a:defRPr>
            </a:lvl1pPr>
          </a:lstStyle>
          <a:p>
            <a:r>
              <a:t>5</a:t>
            </a:r>
          </a:p>
        </p:txBody>
      </p:sp>
      <p:sp>
        <p:nvSpPr>
          <p:cNvPr id="301" name="Объект 2"/>
          <p:cNvSpPr txBox="1"/>
          <p:nvPr/>
        </p:nvSpPr>
        <p:spPr>
          <a:xfrm>
            <a:off x="5364088" y="3291830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6</a:t>
            </a:r>
          </a:p>
        </p:txBody>
      </p:sp>
      <p:sp>
        <p:nvSpPr>
          <p:cNvPr id="302" name="Объект 2"/>
          <p:cNvSpPr txBox="1"/>
          <p:nvPr/>
        </p:nvSpPr>
        <p:spPr>
          <a:xfrm>
            <a:off x="3390372" y="3849261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0054A7"/>
                </a:solidFill>
              </a:defRPr>
            </a:lvl1pPr>
          </a:lstStyle>
          <a:p>
            <a:r>
              <a:t>7</a:t>
            </a:r>
          </a:p>
        </p:txBody>
      </p:sp>
      <p:sp>
        <p:nvSpPr>
          <p:cNvPr id="303" name="Объект 2"/>
          <p:cNvSpPr txBox="1"/>
          <p:nvPr/>
        </p:nvSpPr>
        <p:spPr>
          <a:xfrm>
            <a:off x="5364088" y="4227934"/>
            <a:ext cx="432049" cy="688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900"/>
              </a:spcBef>
              <a:defRPr sz="4000" b="1">
                <a:solidFill>
                  <a:srgbClr val="B2D347"/>
                </a:solidFill>
              </a:defRPr>
            </a:lvl1pPr>
          </a:lstStyle>
          <a:p>
            <a:r>
              <a:t>8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Рисунок 24" descr="Рисунок 2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Объект 2"/>
          <p:cNvSpPr txBox="1"/>
          <p:nvPr/>
        </p:nvSpPr>
        <p:spPr>
          <a:xfrm>
            <a:off x="468008" y="1356614"/>
            <a:ext cx="8424472" cy="1243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defTabSz="777240">
              <a:lnSpc>
                <a:spcPct val="80000"/>
              </a:lnSpc>
              <a:spcBef>
                <a:spcPts val="300"/>
              </a:spcBef>
              <a:defRPr sz="153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ASPECTS</a:t>
            </a:r>
            <a:endParaRPr sz="2465">
              <a:solidFill>
                <a:srgbClr val="B2D347"/>
              </a:solidFill>
            </a:endParaRPr>
          </a:p>
          <a:p>
            <a:pPr marL="291465" indent="-291465" defTabSz="777240">
              <a:lnSpc>
                <a:spcPct val="80000"/>
              </a:lnSpc>
              <a:spcBef>
                <a:spcPts val="300"/>
              </a:spcBef>
              <a:buSzPct val="100000"/>
              <a:buAutoNum type="arabicPeriod"/>
              <a:defRPr sz="136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Manufacturer to perform self-promotion</a:t>
            </a:r>
            <a:endParaRPr sz="2210"/>
          </a:p>
          <a:p>
            <a:pPr marL="291465" indent="-291465" defTabSz="777240">
              <a:lnSpc>
                <a:spcPct val="80000"/>
              </a:lnSpc>
              <a:spcBef>
                <a:spcPts val="300"/>
              </a:spcBef>
              <a:buSzPct val="100000"/>
              <a:buAutoNum type="arabicPeriod"/>
              <a:defRPr sz="136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Exhibitions, product promotion, catalogues, translation – performed only by manufacturer</a:t>
            </a:r>
            <a:endParaRPr sz="2210"/>
          </a:p>
          <a:p>
            <a:pPr marL="291465" indent="-291465" defTabSz="777240">
              <a:lnSpc>
                <a:spcPct val="80000"/>
              </a:lnSpc>
              <a:spcBef>
                <a:spcPts val="300"/>
              </a:spcBef>
              <a:buSzPct val="100000"/>
              <a:buAutoNum type="arabicPeriod"/>
              <a:defRPr sz="136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Setting of RO office including control, maintenance and service</a:t>
            </a:r>
            <a:endParaRPr sz="2210"/>
          </a:p>
        </p:txBody>
      </p:sp>
      <p:sp>
        <p:nvSpPr>
          <p:cNvPr id="307" name="Заголовок 1"/>
          <p:cNvSpPr txBox="1"/>
          <p:nvPr/>
        </p:nvSpPr>
        <p:spPr>
          <a:xfrm>
            <a:off x="468007" y="3048756"/>
            <a:ext cx="3396219" cy="497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marL="215900" indent="-215900"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Risk diversification</a:t>
            </a:r>
          </a:p>
          <a:p>
            <a:pPr marL="215900" indent="-215900">
              <a:buSzPct val="100000"/>
              <a:buFont typeface="Arial"/>
              <a:buChar char="•"/>
              <a:defRPr sz="14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Full control of business in local market</a:t>
            </a:r>
          </a:p>
        </p:txBody>
      </p:sp>
      <p:sp>
        <p:nvSpPr>
          <p:cNvPr id="308" name="Заголовок 8"/>
          <p:cNvSpPr txBox="1">
            <a:spLocks noGrp="1"/>
          </p:cNvSpPr>
          <p:nvPr>
            <p:ph type="title"/>
          </p:nvPr>
        </p:nvSpPr>
        <p:spPr>
          <a:xfrm>
            <a:off x="468008" y="339502"/>
            <a:ext cx="7632383" cy="817675"/>
          </a:xfrm>
          <a:prstGeom prst="rect">
            <a:avLst/>
          </a:prstGeom>
        </p:spPr>
        <p:txBody>
          <a:bodyPr/>
          <a:lstStyle/>
          <a:p>
            <a:pPr algn="l" defTabSz="713231">
              <a:defRPr sz="3120"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OPTION 1</a:t>
            </a:r>
            <a:br/>
            <a:r>
              <a:rPr sz="1560"/>
              <a:t>NON EXCLUSIVE COOPERATION</a:t>
            </a:r>
          </a:p>
        </p:txBody>
      </p:sp>
      <p:sp>
        <p:nvSpPr>
          <p:cNvPr id="309" name="Заголовок 1"/>
          <p:cNvSpPr txBox="1"/>
          <p:nvPr/>
        </p:nvSpPr>
        <p:spPr>
          <a:xfrm>
            <a:off x="468007" y="3894589"/>
            <a:ext cx="3599938" cy="761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pPr>
              <a:lnSpc>
                <a:spcPct val="90000"/>
              </a:lnSpc>
              <a:defRPr>
                <a:solidFill>
                  <a:srgbClr val="B2D347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t>HOW TO ACHIEVE SUCCESS?</a:t>
            </a:r>
            <a:endParaRPr sz="2000">
              <a:solidFill>
                <a:srgbClr val="1F497D"/>
              </a:solidFill>
            </a:endParaRPr>
          </a:p>
          <a:p>
            <a:pPr>
              <a:lnSpc>
                <a:spcPct val="90000"/>
              </a:lnSpc>
              <a:defRPr sz="13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Setup full operational office</a:t>
            </a:r>
            <a:endParaRPr sz="4000"/>
          </a:p>
          <a:p>
            <a:pPr>
              <a:lnSpc>
                <a:spcPct val="90000"/>
              </a:lnSpc>
              <a:defRPr sz="1300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in Russia</a:t>
            </a:r>
          </a:p>
        </p:txBody>
      </p:sp>
      <p:sp>
        <p:nvSpPr>
          <p:cNvPr id="310" name="Заголовок 1"/>
          <p:cNvSpPr txBox="1"/>
          <p:nvPr/>
        </p:nvSpPr>
        <p:spPr>
          <a:xfrm>
            <a:off x="5401424" y="3894590"/>
            <a:ext cx="2698968" cy="693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pPr defTabSz="886968">
              <a:lnSpc>
                <a:spcPct val="80000"/>
              </a:lnSpc>
              <a:spcBef>
                <a:spcPts val="200"/>
              </a:spcBef>
              <a:defRPr sz="1649">
                <a:solidFill>
                  <a:srgbClr val="B2D34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SUCCESS STORY:</a:t>
            </a:r>
            <a:endParaRPr sz="3589"/>
          </a:p>
          <a:p>
            <a:pPr defTabSz="886968">
              <a:lnSpc>
                <a:spcPct val="80000"/>
              </a:lnSpc>
              <a:spcBef>
                <a:spcPts val="200"/>
              </a:spcBef>
              <a:defRPr sz="1358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Mindray (China) </a:t>
            </a:r>
            <a:endParaRPr sz="3589"/>
          </a:p>
          <a:p>
            <a:pPr defTabSz="886968">
              <a:lnSpc>
                <a:spcPct val="80000"/>
              </a:lnSpc>
              <a:spcBef>
                <a:spcPts val="200"/>
              </a:spcBef>
              <a:defRPr sz="1358">
                <a:solidFill>
                  <a:srgbClr val="0054A7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Schmitz (Germany)</a:t>
            </a:r>
          </a:p>
        </p:txBody>
      </p:sp>
      <p:grpSp>
        <p:nvGrpSpPr>
          <p:cNvPr id="313" name="Группа"/>
          <p:cNvGrpSpPr/>
          <p:nvPr/>
        </p:nvGrpSpPr>
        <p:grpSpPr>
          <a:xfrm>
            <a:off x="1526854" y="2373116"/>
            <a:ext cx="476573" cy="713741"/>
            <a:chOff x="0" y="0"/>
            <a:chExt cx="476572" cy="713740"/>
          </a:xfrm>
        </p:grpSpPr>
        <p:sp>
          <p:nvSpPr>
            <p:cNvPr id="311" name="Овал 12"/>
            <p:cNvSpPr/>
            <p:nvPr/>
          </p:nvSpPr>
          <p:spPr>
            <a:xfrm>
              <a:off x="0" y="142436"/>
              <a:ext cx="451173" cy="415367"/>
            </a:xfrm>
            <a:prstGeom prst="ellipse">
              <a:avLst/>
            </a:prstGeom>
            <a:solidFill>
              <a:srgbClr val="0054A7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312" name="Объект 2"/>
            <p:cNvSpPr txBox="1"/>
            <p:nvPr/>
          </p:nvSpPr>
          <p:spPr>
            <a:xfrm>
              <a:off x="44524" y="0"/>
              <a:ext cx="432049" cy="7137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spcBef>
                  <a:spcPts val="900"/>
                </a:spcBef>
                <a:defRPr sz="4000">
                  <a:solidFill>
                    <a:srgbClr val="FFFFFF"/>
                  </a:solidFill>
                  <a:latin typeface="Gilroy ExtraBold"/>
                  <a:ea typeface="Gilroy ExtraBold"/>
                  <a:cs typeface="Gilroy ExtraBold"/>
                  <a:sym typeface="Gilroy ExtraBold"/>
                </a:defRPr>
              </a:lvl1pPr>
            </a:lstStyle>
            <a:p>
              <a:r>
                <a:t>+</a:t>
              </a:r>
            </a:p>
          </p:txBody>
        </p:sp>
      </p:grpSp>
      <p:sp>
        <p:nvSpPr>
          <p:cNvPr id="314" name="Заголовок 1"/>
          <p:cNvSpPr txBox="1"/>
          <p:nvPr/>
        </p:nvSpPr>
        <p:spPr>
          <a:xfrm>
            <a:off x="4644447" y="3028962"/>
            <a:ext cx="3684320" cy="70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 marL="215900" indent="-215900">
              <a:buSzPct val="100000"/>
              <a:buFont typeface="Arial"/>
              <a:buChar char="•"/>
              <a:defRPr sz="1400">
                <a:solidFill>
                  <a:srgbClr val="FF0000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Increased expenditure</a:t>
            </a:r>
          </a:p>
          <a:p>
            <a:pPr marL="215900" indent="-215900">
              <a:buSzPct val="100000"/>
              <a:buFont typeface="Arial"/>
              <a:buChar char="•"/>
              <a:defRPr sz="1400">
                <a:solidFill>
                  <a:srgbClr val="FF0000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Greater risk of financial loss</a:t>
            </a:r>
          </a:p>
          <a:p>
            <a:pPr marL="215900" indent="-215900">
              <a:buSzPct val="100000"/>
              <a:buFont typeface="Arial"/>
              <a:buChar char="•"/>
              <a:defRPr sz="1400">
                <a:solidFill>
                  <a:srgbClr val="FF0000"/>
                </a:solidFill>
                <a:latin typeface="Gilroy Light"/>
                <a:ea typeface="Gilroy Light"/>
                <a:cs typeface="Gilroy Light"/>
                <a:sym typeface="Gilroy Light"/>
              </a:defRPr>
            </a:pPr>
            <a:r>
              <a:t>Significant development effort</a:t>
            </a:r>
          </a:p>
        </p:txBody>
      </p:sp>
      <p:pic>
        <p:nvPicPr>
          <p:cNvPr id="315" name="Рисунок 1" descr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11824" y="3926835"/>
            <a:ext cx="503618" cy="56449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20" name="Группа"/>
          <p:cNvGrpSpPr/>
          <p:nvPr/>
        </p:nvGrpSpPr>
        <p:grpSpPr>
          <a:xfrm>
            <a:off x="5680131" y="2373116"/>
            <a:ext cx="745482" cy="739141"/>
            <a:chOff x="0" y="0"/>
            <a:chExt cx="745480" cy="739140"/>
          </a:xfrm>
        </p:grpSpPr>
        <p:sp>
          <p:nvSpPr>
            <p:cNvPr id="316" name="Овал 17"/>
            <p:cNvSpPr/>
            <p:nvPr/>
          </p:nvSpPr>
          <p:spPr>
            <a:xfrm>
              <a:off x="289416" y="167836"/>
              <a:ext cx="456065" cy="459663"/>
            </a:xfrm>
            <a:prstGeom prst="ellipse">
              <a:avLst/>
            </a:prstGeom>
            <a:solidFill>
              <a:srgbClr val="FF434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grpSp>
          <p:nvGrpSpPr>
            <p:cNvPr id="319" name="Группа"/>
            <p:cNvGrpSpPr/>
            <p:nvPr/>
          </p:nvGrpSpPr>
          <p:grpSpPr>
            <a:xfrm>
              <a:off x="0" y="-1"/>
              <a:ext cx="720081" cy="739142"/>
              <a:chOff x="0" y="0"/>
              <a:chExt cx="720080" cy="739140"/>
            </a:xfrm>
          </p:grpSpPr>
          <p:sp>
            <p:nvSpPr>
              <p:cNvPr id="317" name="Объект 2"/>
              <p:cNvSpPr txBox="1"/>
              <p:nvPr/>
            </p:nvSpPr>
            <p:spPr>
              <a:xfrm>
                <a:off x="0" y="0"/>
                <a:ext cx="720081" cy="6883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>
                <a:lvl1pPr>
                  <a:spcBef>
                    <a:spcPts val="900"/>
                  </a:spcBef>
                  <a:defRPr sz="4000" b="1">
                    <a:solidFill>
                      <a:srgbClr val="FFFFFF"/>
                    </a:solidFill>
                  </a:defRPr>
                </a:lvl1pPr>
              </a:lstStyle>
              <a:p>
                <a:r>
                  <a:t>  </a:t>
                </a:r>
              </a:p>
            </p:txBody>
          </p:sp>
          <p:sp>
            <p:nvSpPr>
              <p:cNvPr id="318" name="-"/>
              <p:cNvSpPr txBox="1"/>
              <p:nvPr/>
            </p:nvSpPr>
            <p:spPr>
              <a:xfrm>
                <a:off x="346018" y="25400"/>
                <a:ext cx="358141" cy="7137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none" lIns="45719" tIns="45719" rIns="45719" bIns="45719" numCol="1" anchor="t">
                <a:spAutoFit/>
              </a:bodyPr>
              <a:lstStyle>
                <a:lvl1pPr>
                  <a:defRPr sz="4000">
                    <a:solidFill>
                      <a:srgbClr val="FFFFFF"/>
                    </a:solidFill>
                    <a:latin typeface="Gilroy ExtraBold"/>
                    <a:ea typeface="Gilroy ExtraBold"/>
                    <a:cs typeface="Gilroy ExtraBold"/>
                    <a:sym typeface="Gilroy ExtraBold"/>
                  </a:defRPr>
                </a:lvl1pPr>
              </a:lstStyle>
              <a:p>
                <a:r>
                  <a:t>-</a:t>
                </a:r>
              </a:p>
            </p:txBody>
          </p:sp>
        </p:grpSp>
      </p:grp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542</Words>
  <Application>Microsoft Office PowerPoint</Application>
  <PresentationFormat>Экран (16:9)</PresentationFormat>
  <Paragraphs>136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Russian Market structure How initiate sales in Russia  Search for local dealers Best practices in the organization  of export into the Russian market</vt:lpstr>
      <vt:lpstr>Презентация PowerPoint</vt:lpstr>
      <vt:lpstr>DEBUNKING THE MYTHS OF SELLING  IN RUSSIA…</vt:lpstr>
      <vt:lpstr>Презентация PowerPoint</vt:lpstr>
      <vt:lpstr>IN YEAR 2017 EXPOCENTRE (RUSSIA)  SET UP YOUR IDEAL TEAM  OF EXPERTS </vt:lpstr>
      <vt:lpstr>KEY STAGES</vt:lpstr>
      <vt:lpstr>HOW WE CAN HELP YOU?</vt:lpstr>
      <vt:lpstr>KEY MILESTONES</vt:lpstr>
      <vt:lpstr>OPTION 1 NON EXCLUSIVE COOPERATION</vt:lpstr>
      <vt:lpstr>OPTION 2 SINGLE PARTNER ON AN EXCLUSIVE BASIS </vt:lpstr>
      <vt:lpstr>BEST PRACTICE METHODS</vt:lpstr>
      <vt:lpstr>HOW TO BEGIN?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Russian Market structure How initiate sales in Russia  Search for local dealers Best practices in the organization  of export into the Russian market</dc:title>
  <cp:lastModifiedBy>Виктория</cp:lastModifiedBy>
  <cp:revision>1</cp:revision>
  <dcterms:modified xsi:type="dcterms:W3CDTF">2018-11-30T08:50:46Z</dcterms:modified>
</cp:coreProperties>
</file>