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97" r:id="rId2"/>
    <p:sldId id="398" r:id="rId3"/>
    <p:sldId id="399" r:id="rId4"/>
  </p:sldIdLst>
  <p:sldSz cx="9906000" cy="6858000" type="A4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2">
          <p15:clr>
            <a:srgbClr val="A4A3A4"/>
          </p15:clr>
        </p15:guide>
        <p15:guide id="2" pos="5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F8F"/>
    <a:srgbClr val="FF6161"/>
    <a:srgbClr val="F26724"/>
    <a:srgbClr val="E62B25"/>
    <a:srgbClr val="F99B1C"/>
    <a:srgbClr val="F18420"/>
    <a:srgbClr val="E78E24"/>
    <a:srgbClr val="FFFF00"/>
    <a:srgbClr val="951A1D"/>
    <a:srgbClr val="921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67" autoAdjust="0"/>
    <p:restoredTop sz="94660"/>
  </p:normalViewPr>
  <p:slideViewPr>
    <p:cSldViewPr snapToGrid="0">
      <p:cViewPr varScale="1">
        <p:scale>
          <a:sx n="84" d="100"/>
          <a:sy n="84" d="100"/>
        </p:scale>
        <p:origin x="946" y="82"/>
      </p:cViewPr>
      <p:guideLst>
        <p:guide orient="horz" pos="812"/>
        <p:guide pos="55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AD1885-E098-4B7A-990F-592BFF924F96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919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45306-B2CB-4645-898C-C2FCC6886318}" type="datetimeFigureOut">
              <a:rPr lang="ru-RU" smtClean="0"/>
              <a:pPr/>
              <a:t>17.10.2019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F20C5-343F-447E-95CE-BEBA09498CF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66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784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463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562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41858-E3CA-4C30-9D94-B3E7454F7347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355F6-8B83-4D65-896D-3EEBFD751116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A39E0-91F1-4BC9-BE67-AB32F1E71E63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33E49-F42B-4B24-8ECA-067FDC6D3F0A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D68EA-4154-45CC-BBE3-438B7F56B3E5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9AF0C-A13A-461F-987E-CD43E91FF7F6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306DE-A36F-4B98-B5B7-872FDA113A29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3BCCF-00E1-43E0-A013-7B74FDB6F766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F3A33-6A4A-4395-8324-C6DCD486F135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F35FE-C004-4173-8268-FCF9B3B392AF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5E57B-67AF-45F9-A9C5-5C088F397C07}" type="slidenum">
              <a:rPr lang="ru-RU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8654A06-2576-4317-9918-DE5666745605}" type="slidenum">
              <a:rPr lang="ru-RU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20" y="431426"/>
            <a:ext cx="1164169" cy="36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0" y="1196562"/>
            <a:ext cx="9324975" cy="599581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0" y="1171499"/>
            <a:ext cx="9324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КАССОВОЕ ИСПОЛНЕНИЕ ФБ НА 2019 ГОД ПО НП</a:t>
            </a:r>
            <a:b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ИЗМЕНЕНИЯ ФИНАНСИРОВАНИЯ В НОВОМ ФБ ОТНОСИТЕЛЬНО ПАСПОРТОВ НП</a:t>
            </a:r>
            <a:endParaRPr lang="ru-RU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F3A33-6A4A-4395-8324-C6DCD486F135}" type="slidenum">
              <a:rPr lang="ru-RU" smtClean="0"/>
              <a:pPr/>
              <a:t>1</a:t>
            </a:fld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90633"/>
              </p:ext>
            </p:extLst>
          </p:nvPr>
        </p:nvGraphicFramePr>
        <p:xfrm>
          <a:off x="70765" y="1907135"/>
          <a:ext cx="6615838" cy="4267200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3757004">
                  <a:extLst>
                    <a:ext uri="{9D8B030D-6E8A-4147-A177-3AD203B41FA5}">
                      <a16:colId xmlns:a16="http://schemas.microsoft.com/office/drawing/2014/main" val="1477222937"/>
                    </a:ext>
                  </a:extLst>
                </a:gridCol>
                <a:gridCol w="1539137">
                  <a:extLst>
                    <a:ext uri="{9D8B030D-6E8A-4147-A177-3AD203B41FA5}">
                      <a16:colId xmlns:a16="http://schemas.microsoft.com/office/drawing/2014/main" val="875283244"/>
                    </a:ext>
                  </a:extLst>
                </a:gridCol>
                <a:gridCol w="1319697">
                  <a:extLst>
                    <a:ext uri="{9D8B030D-6E8A-4147-A177-3AD203B41FA5}">
                      <a16:colId xmlns:a16="http://schemas.microsoft.com/office/drawing/2014/main" val="2703717510"/>
                    </a:ext>
                  </a:extLst>
                </a:gridCol>
              </a:tblGrid>
              <a:tr h="43539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Национальный проект (программа)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Исполнение расходов </a:t>
                      </a: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ФБ*, %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 расходов по НП </a:t>
                      </a: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</a:t>
                      </a: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2020 - 2022 гг</a:t>
                      </a: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.,%**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3420048987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Демография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59.1%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18.0%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3701644804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Здравоохранение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57.6%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2621724244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Наука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46.2%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20.8%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3909307865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Культура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43.3%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1085475825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Образование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43.2%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1.3%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4126798777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Жилье и городская среда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41.5%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1724899234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МСП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40.4%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-0.1%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2182281908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Международная кооперация и экспорт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38.7%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-5.4%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2783179695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КПМИ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26.5%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2293025109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Производительность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23.9%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656383734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БКАД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23.6%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4.3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%***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167298339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Цифровая экономика </a:t>
                      </a: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РФ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16.0%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1787652316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Экология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14.4%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-1.5%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938872262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4091276084"/>
                  </a:ext>
                </a:extLst>
              </a:tr>
              <a:tr h="14513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Общий итог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41.2%</a:t>
                      </a:r>
                      <a:endParaRPr lang="ru-RU" sz="16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4.8%</a:t>
                      </a:r>
                      <a:endParaRPr lang="ru-RU" sz="16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039408"/>
                  </a:ext>
                </a:extLst>
              </a:tr>
              <a:tr h="29026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Средний уровень исполнения расходов федерального бюджета на 2019 год</a:t>
                      </a:r>
                      <a:endParaRPr lang="ru-RU" sz="16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48.7%</a:t>
                      </a:r>
                      <a:endParaRPr lang="ru-RU" sz="16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432" marR="27432" marT="0" marB="0" anchor="b"/>
                </a:tc>
                <a:extLst>
                  <a:ext uri="{0D108BD9-81ED-4DB2-BD59-A6C34878D82A}">
                    <a16:rowId xmlns:a16="http://schemas.microsoft.com/office/drawing/2014/main" val="4572423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0765" y="6248751"/>
            <a:ext cx="545221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>
              <a:lnSpc>
                <a:spcPct val="100000"/>
              </a:lnSpc>
              <a:spcAft>
                <a:spcPts val="0"/>
              </a:spcAft>
            </a:pP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Израсходовано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01 августа 2019 от общего объема на 2019 год,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  <a:p>
            <a:pPr indent="0" algn="l">
              <a:lnSpc>
                <a:spcPct val="100000"/>
              </a:lnSpc>
              <a:spcAft>
                <a:spcPts val="0"/>
              </a:spcAft>
            </a:pP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 Относительно паспортов НП за аналогичный период</a:t>
            </a:r>
          </a:p>
          <a:p>
            <a:pPr indent="0" algn="l">
              <a:lnSpc>
                <a:spcPct val="100000"/>
              </a:lnSpc>
              <a:spcAft>
                <a:spcPts val="0"/>
              </a:spcAft>
            </a:pP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*** Основной рост приходится на 2020 год, +12%</a:t>
            </a:r>
            <a:endParaRPr lang="ru-RU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47290" y="2195395"/>
            <a:ext cx="30501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C00000"/>
              </a:buClr>
            </a:pPr>
            <a:r>
              <a:rPr lang="ru-RU" sz="16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Лидер по % исполнения и по росту расходов в 2020 – 2022</a:t>
            </a: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r>
              <a:rPr lang="ru-RU" sz="1600" dirty="0" smtClean="0"/>
              <a:t>Рост расходов при исполнении ниже среднего</a:t>
            </a:r>
          </a:p>
          <a:p>
            <a:pPr algn="l">
              <a:buClr>
                <a:srgbClr val="C00000"/>
              </a:buClr>
            </a:pPr>
            <a:r>
              <a:rPr lang="ru-RU" sz="1600" dirty="0" smtClean="0"/>
              <a:t>по всему ФБ в 2019 году</a:t>
            </a: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r>
              <a:rPr lang="ru-RU" sz="16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Значительное снижение в сравнении с паспортом НП</a:t>
            </a: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r>
              <a:rPr lang="ru-RU" sz="1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Рост расходов при весьма низком уровне исполнения</a:t>
            </a: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r>
              <a:rPr lang="ru-RU" sz="16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Общий рост 2020 – 2022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H="1">
            <a:off x="6455664" y="2441448"/>
            <a:ext cx="519058" cy="201168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Прямая соединительная линия 10"/>
          <p:cNvCxnSpPr/>
          <p:nvPr/>
        </p:nvCxnSpPr>
        <p:spPr bwMode="auto">
          <a:xfrm flipH="1">
            <a:off x="6455664" y="3360834"/>
            <a:ext cx="519058" cy="201168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Прямая соединительная линия 11"/>
          <p:cNvCxnSpPr/>
          <p:nvPr/>
        </p:nvCxnSpPr>
        <p:spPr bwMode="auto">
          <a:xfrm flipH="1" flipV="1">
            <a:off x="6427074" y="3089837"/>
            <a:ext cx="547648" cy="125761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Прямая соединительная линия 13"/>
          <p:cNvCxnSpPr/>
          <p:nvPr/>
        </p:nvCxnSpPr>
        <p:spPr bwMode="auto">
          <a:xfrm flipH="1" flipV="1">
            <a:off x="6427074" y="4117412"/>
            <a:ext cx="529266" cy="4573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Прямая соединительная линия 18"/>
          <p:cNvCxnSpPr/>
          <p:nvPr/>
        </p:nvCxnSpPr>
        <p:spPr bwMode="auto">
          <a:xfrm flipH="1" flipV="1">
            <a:off x="6537960" y="4809744"/>
            <a:ext cx="436762" cy="64008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Прямая соединительная линия 22"/>
          <p:cNvCxnSpPr/>
          <p:nvPr/>
        </p:nvCxnSpPr>
        <p:spPr bwMode="auto">
          <a:xfrm flipH="1">
            <a:off x="6537960" y="4274386"/>
            <a:ext cx="418380" cy="976931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Прямая соединительная линия 25"/>
          <p:cNvCxnSpPr/>
          <p:nvPr/>
        </p:nvCxnSpPr>
        <p:spPr bwMode="auto">
          <a:xfrm flipH="1" flipV="1">
            <a:off x="6427074" y="5649945"/>
            <a:ext cx="547648" cy="125761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0684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0" y="0"/>
            <a:ext cx="9324975" cy="599581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0" y="96752"/>
            <a:ext cx="93249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СОПОСТАВЛЕНИЕ ОБЪЕМОВ РАСХОДОВ И КЛЮЧЕВЫХ ЦЕЛЕВЫХ ПОКАЗАТЕЛЕЙ НП</a:t>
            </a:r>
            <a:endParaRPr lang="ru-RU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260006"/>
              </p:ext>
            </p:extLst>
          </p:nvPr>
        </p:nvGraphicFramePr>
        <p:xfrm>
          <a:off x="0" y="606290"/>
          <a:ext cx="9905997" cy="62517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818748126"/>
                    </a:ext>
                  </a:extLst>
                </a:gridCol>
                <a:gridCol w="6311289">
                  <a:extLst>
                    <a:ext uri="{9D8B030D-6E8A-4147-A177-3AD203B41FA5}">
                      <a16:colId xmlns:a16="http://schemas.microsoft.com/office/drawing/2014/main" val="2500011234"/>
                    </a:ext>
                  </a:extLst>
                </a:gridCol>
                <a:gridCol w="474562">
                  <a:extLst>
                    <a:ext uri="{9D8B030D-6E8A-4147-A177-3AD203B41FA5}">
                      <a16:colId xmlns:a16="http://schemas.microsoft.com/office/drawing/2014/main" val="3906318517"/>
                    </a:ext>
                  </a:extLst>
                </a:gridCol>
                <a:gridCol w="417589">
                  <a:extLst>
                    <a:ext uri="{9D8B030D-6E8A-4147-A177-3AD203B41FA5}">
                      <a16:colId xmlns:a16="http://schemas.microsoft.com/office/drawing/2014/main" val="27206447"/>
                    </a:ext>
                  </a:extLst>
                </a:gridCol>
                <a:gridCol w="934717">
                  <a:extLst>
                    <a:ext uri="{9D8B030D-6E8A-4147-A177-3AD203B41FA5}">
                      <a16:colId xmlns:a16="http://schemas.microsoft.com/office/drawing/2014/main" val="2140993020"/>
                    </a:ext>
                  </a:extLst>
                </a:gridCol>
              </a:tblGrid>
              <a:tr h="21825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НП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Ключевые целевые </a:t>
                      </a:r>
                      <a:r>
                        <a:rPr lang="ru-RU" sz="12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показатели национальных </a:t>
                      </a:r>
                      <a:r>
                        <a:rPr lang="ru-RU" sz="12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проектов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2018</a:t>
                      </a:r>
                      <a:endParaRPr lang="ru-RU" sz="12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2022</a:t>
                      </a:r>
                      <a:endParaRPr lang="ru-RU" sz="12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Проект </a:t>
                      </a:r>
                      <a:r>
                        <a:rPr lang="ru-RU" sz="8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ФБ 20-22</a:t>
                      </a:r>
                      <a:endParaRPr lang="ru-RU" sz="8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1383583648"/>
                  </a:ext>
                </a:extLst>
              </a:tr>
              <a:tr h="26894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ВСЕГО, млрд руб.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6 893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4042294003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Демография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Смертность населения старше трудоспособного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возраста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37.9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36.7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1 839</a:t>
                      </a:r>
                    </a:p>
                  </a:txBody>
                  <a:tcPr marL="13870" marR="1387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675306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Суммарный коэффициент рождаемости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1.6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1.68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987170"/>
                  </a:ext>
                </a:extLst>
              </a:tr>
              <a:tr h="184901">
                <a:tc row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КПМИ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Средняя коммерческая скорость товародвижения на железнодорожном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транспорте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410</a:t>
                      </a:r>
                    </a:p>
                  </a:txBody>
                  <a:tcPr marL="13870" marR="13870" marT="0" marB="0" anchor="ctr"/>
                </a:tc>
                <a:tc row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1 405</a:t>
                      </a:r>
                    </a:p>
                  </a:txBody>
                  <a:tcPr marL="13870" marR="1387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13106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Объем перевозок грузов в акватории Северного морского пути, млн. тонн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9.9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61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309761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Транспортная подвижность населения, тыс. пасс-км на 1 чел. в год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8.5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9.1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954500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Здравоохранение</a:t>
                      </a:r>
                    </a:p>
                  </a:txBody>
                  <a:tcPr marL="13870" marR="1387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Младенческая смертность (на 1 тыс. родившихся детей)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5.5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4.8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793</a:t>
                      </a:r>
                    </a:p>
                  </a:txBody>
                  <a:tcPr marL="13870" marR="1387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519579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Смертность населения трудоспособного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возраста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455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383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76113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Цифровая </a:t>
                      </a: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экономика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Внутренние затраты на развитие цифровой экономики за счет всех источников </a:t>
                      </a:r>
                      <a:r>
                        <a:rPr lang="en-US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</a:t>
                      </a:r>
                      <a:r>
                        <a:rPr lang="ru-RU" sz="11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ВВП</a:t>
                      </a:r>
                      <a:r>
                        <a:rPr lang="en-US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1.9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3.6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560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455158286"/>
                  </a:ext>
                </a:extLst>
              </a:tr>
              <a:tr h="2516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Доля домохозяйств, имеющих широкополосный доступ к сети «Интернет»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75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92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124171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Экспорт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Доля экспорта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обрабат. </a:t>
                      </a: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промышленности, сельскохозяйственной продукции и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услуг в ВВП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17.8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19.2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418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1501107748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Объём экспорта несырьевых неэнергетических товаров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149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037695"/>
                  </a:ext>
                </a:extLst>
              </a:tr>
              <a:tr h="184901">
                <a:tc rowSpan="3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Жилье и городская среда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Ввод жилья в многоквартирных жилых домах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49.7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68.3</a:t>
                      </a:r>
                    </a:p>
                  </a:txBody>
                  <a:tcPr marL="13870" marR="13870" marT="0" marB="0" anchor="ctr"/>
                </a:tc>
                <a:tc row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403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946859411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Среднегодовая процентная ставка по ипотечным жилищным кредитам в рублях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9.5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8.4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084927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Средняя стоимость 1 кв. метра модельного жилья на первичном рынке, тыс. рублей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68.9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87.8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587364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Образование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Доля детей в возрасте от 5 до 18 лет, охваченных дополнительным образованием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71.5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77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380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298378052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Место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РФ </a:t>
                      </a: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мире по присутствию университетов в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топ500 </a:t>
                      </a: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глобальных рейтингов университетов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083437"/>
                  </a:ext>
                </a:extLst>
              </a:tr>
              <a:tr h="184901">
                <a:tc rowSpan="4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Экология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Доля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ТКО, </a:t>
                      </a: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направленных на обработку, в общем объеме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образованных</a:t>
                      </a:r>
                      <a:r>
                        <a:rPr lang="ru-RU" sz="1100" baseline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ТКО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</a:p>
                  </a:txBody>
                  <a:tcPr marL="13870" marR="13870" marT="0" marB="0" anchor="ctr"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357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192051648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ликвидированных несанкционированных свалок в границах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городов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108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244463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Совокупный объем выбросов загрязняющих веществ в атмосферный воздух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93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701526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Ущерб от лесных пожаров, млрд рублей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32.3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104414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БКАД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Доля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автодорог </a:t>
                      </a: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регионального значения, соответствующих нормативным требованиям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44.1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46.8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266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2221851937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погибших в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ДТП, </a:t>
                      </a: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человек на 100 тысяч населения  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11.7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8.4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67215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Наука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Соотношение темпа роста внутренних затрат на исследования и разработки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 темпу роста ВВП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1.02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213</a:t>
                      </a:r>
                    </a:p>
                  </a:txBody>
                  <a:tcPr marL="13870" marR="13870" marT="0" marB="0" anchor="ctr"/>
                </a:tc>
                <a:extLst>
                  <a:ext uri="{0D108BD9-81ED-4DB2-BD59-A6C34878D82A}">
                    <a16:rowId xmlns:a16="http://schemas.microsoft.com/office/drawing/2014/main" val="39629606"/>
                  </a:ext>
                </a:extLst>
              </a:tr>
              <a:tr h="369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Численность российских и зарубежных ученых,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имеющих </a:t>
                      </a: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статьи в научных изданиях первого и второго квартилей, индексируемых в международных базах данных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27.7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28.9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243946"/>
                  </a:ext>
                </a:extLst>
              </a:tr>
              <a:tr h="184901">
                <a:tc row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МСП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ctr"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Доля малого и среднего предпринимательства в валовом внутреннем продукте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22.9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27.5</a:t>
                      </a:r>
                    </a:p>
                  </a:txBody>
                  <a:tcPr marL="13870" marR="1387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185</a:t>
                      </a:r>
                    </a:p>
                  </a:txBody>
                  <a:tcPr marL="13870" marR="13870" marT="0" marB="0" anchor="ctr">
                    <a:solidFill>
                      <a:srgbClr val="FF8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057258"/>
                  </a:ext>
                </a:extLst>
              </a:tr>
              <a:tr h="184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Численность занятых в сфере малого и среднего предпринимательства, включая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ИП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29.6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22.9</a:t>
                      </a:r>
                    </a:p>
                  </a:txBody>
                  <a:tcPr marL="13870" marR="1387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392313"/>
                  </a:ext>
                </a:extLst>
              </a:tr>
              <a:tr h="26894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Культура</a:t>
                      </a:r>
                    </a:p>
                  </a:txBody>
                  <a:tcPr marL="13870" marR="13870" marT="0" marB="0" anchor="b"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Число посещений организаций культуры (увеличение на 15%)</a:t>
                      </a: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101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107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</a:t>
                      </a:r>
                    </a:p>
                  </a:txBody>
                  <a:tcPr marL="13870" marR="13870" marT="0" marB="0" anchor="ctr">
                    <a:solidFill>
                      <a:srgbClr val="FF8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136259"/>
                  </a:ext>
                </a:extLst>
              </a:tr>
              <a:tr h="43651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Производи-тельность</a:t>
                      </a:r>
                      <a:endParaRPr lang="ru-RU" sz="1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 производительности труда на средних и крупных предприятиях базовых несырьевых </a:t>
                      </a:r>
                      <a:r>
                        <a:rPr lang="ru-RU" sz="11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отраслей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3870" marR="1387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101.4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103.6</a:t>
                      </a:r>
                    </a:p>
                  </a:txBody>
                  <a:tcPr marL="13870" marR="1387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</a:t>
                      </a:r>
                    </a:p>
                  </a:txBody>
                  <a:tcPr marL="13870" marR="13870" marT="0" marB="0" anchor="ctr">
                    <a:solidFill>
                      <a:srgbClr val="FF8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17851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442086" y="5938548"/>
            <a:ext cx="1327608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3,8%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Левая фигурная скобка 5"/>
          <p:cNvSpPr/>
          <p:nvPr/>
        </p:nvSpPr>
        <p:spPr bwMode="auto">
          <a:xfrm>
            <a:off x="7859210" y="5883494"/>
            <a:ext cx="150471" cy="798653"/>
          </a:xfrm>
          <a:prstGeom prst="leftBrac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9125712" y="5806440"/>
            <a:ext cx="630936" cy="969264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11441" y="1419672"/>
            <a:ext cx="1588898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58,6%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Левая фигурная скобка 10"/>
          <p:cNvSpPr/>
          <p:nvPr/>
        </p:nvSpPr>
        <p:spPr bwMode="auto">
          <a:xfrm>
            <a:off x="7859210" y="1207862"/>
            <a:ext cx="260662" cy="1014130"/>
          </a:xfrm>
          <a:prstGeom prst="leftBrac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9061704" y="1156648"/>
            <a:ext cx="768095" cy="117507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28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20" y="431426"/>
            <a:ext cx="1164169" cy="36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0" y="1196562"/>
            <a:ext cx="9324975" cy="599581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0" y="1293314"/>
            <a:ext cx="93249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ДОЛИ РАСХОДОВ НА НП ПО РАЗДЕЛАМ БЮДЖЕТА</a:t>
            </a:r>
            <a:endParaRPr lang="ru-RU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196139"/>
              </p:ext>
            </p:extLst>
          </p:nvPr>
        </p:nvGraphicFramePr>
        <p:xfrm>
          <a:off x="-9145" y="1902039"/>
          <a:ext cx="7927848" cy="4755335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4721069">
                  <a:extLst>
                    <a:ext uri="{9D8B030D-6E8A-4147-A177-3AD203B41FA5}">
                      <a16:colId xmlns:a16="http://schemas.microsoft.com/office/drawing/2014/main" val="250424863"/>
                    </a:ext>
                  </a:extLst>
                </a:gridCol>
                <a:gridCol w="1068353">
                  <a:extLst>
                    <a:ext uri="{9D8B030D-6E8A-4147-A177-3AD203B41FA5}">
                      <a16:colId xmlns:a16="http://schemas.microsoft.com/office/drawing/2014/main" val="58269604"/>
                    </a:ext>
                  </a:extLst>
                </a:gridCol>
                <a:gridCol w="1069213">
                  <a:extLst>
                    <a:ext uri="{9D8B030D-6E8A-4147-A177-3AD203B41FA5}">
                      <a16:colId xmlns:a16="http://schemas.microsoft.com/office/drawing/2014/main" val="4292272603"/>
                    </a:ext>
                  </a:extLst>
                </a:gridCol>
                <a:gridCol w="1069213">
                  <a:extLst>
                    <a:ext uri="{9D8B030D-6E8A-4147-A177-3AD203B41FA5}">
                      <a16:colId xmlns:a16="http://schemas.microsoft.com/office/drawing/2014/main" val="18333368"/>
                    </a:ext>
                  </a:extLst>
                </a:gridCol>
              </a:tblGrid>
              <a:tr h="163392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</a:pPr>
                      <a:endParaRPr lang="ru-RU" sz="1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расходов на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НП </a:t>
                      </a: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разделе </a:t>
                      </a: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ФБ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525861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Раздел федерального бюджета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2021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2022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519139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Жилищно-коммунальное хозяйство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47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49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247853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Национальная экономика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26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31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40</a:t>
                      </a:r>
                      <a:endParaRPr lang="ru-RU" sz="24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381340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Здравоохранение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26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0883012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Охрана окружающей среды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172788771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Образование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19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3040147135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Социальная политика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3024297920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Общегосударственные вопросы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996226535"/>
                  </a:ext>
                </a:extLst>
              </a:tr>
              <a:tr h="27778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Межбюджетные трансферты общего характера бюджетам бюджетной системы российской федерации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797409459"/>
                  </a:ext>
                </a:extLst>
              </a:tr>
              <a:tr h="277788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2918647698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Средства массовой информации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3691285945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Национальная оборона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1957238062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Обслуживание государственного </a:t>
                      </a:r>
                      <a:r>
                        <a:rPr lang="ru-RU" sz="1400" b="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долга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500662096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Физическая культура и спорт</a:t>
                      </a:r>
                      <a:endParaRPr lang="ru-RU" sz="2400" b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ru-RU" sz="24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653109396"/>
                  </a:ext>
                </a:extLst>
              </a:tr>
              <a:tr h="158736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Общий итог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1852528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6111" marR="56111" marT="0" marB="0"/>
                </a:tc>
                <a:extLst>
                  <a:ext uri="{0D108BD9-81ED-4DB2-BD59-A6C34878D82A}">
                    <a16:rowId xmlns:a16="http://schemas.microsoft.com/office/drawing/2014/main" val="888486875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Расходы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на НП в соотв. с новым ФБ, млрд рублей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1 983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2 218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2 693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28410640"/>
                  </a:ext>
                </a:extLst>
              </a:tr>
              <a:tr h="218895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Расходы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на НП в соотв. с паспортами НП, млрд рублей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1 895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2 124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2 558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74590242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Увеличение расходов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относительно паспортов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НП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5.3%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9026556"/>
                  </a:ext>
                </a:extLst>
              </a:tr>
              <a:tr h="138894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Увеличение расходов к предыдущему году, 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</a:t>
                      </a:r>
                      <a:endParaRPr lang="ru-RU" sz="1400" b="0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400" b="0" kern="120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b="0" kern="120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,4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87219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010144" y="2195395"/>
            <a:ext cx="189585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rgbClr val="C00000"/>
              </a:buClr>
            </a:pPr>
            <a:r>
              <a:rPr lang="ru-RU" sz="16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Существенный рост доли расходов на НП</a:t>
            </a: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endParaRPr lang="ru-RU" sz="16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buClr>
                <a:srgbClr val="C00000"/>
              </a:buClr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Общий рост доли расходов </a:t>
            </a:r>
          </a:p>
          <a:p>
            <a:pPr algn="l">
              <a:buClr>
                <a:srgbClr val="C00000"/>
              </a:buClr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НП</a:t>
            </a:r>
          </a:p>
          <a:p>
            <a:pPr algn="l">
              <a:buClr>
                <a:srgbClr val="C00000"/>
              </a:buClr>
            </a:pPr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(+ </a:t>
            </a:r>
            <a:r>
              <a:rPr lang="en-US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п.п.</a:t>
            </a:r>
            <a:r>
              <a:rPr lang="en-US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2022 г. к уровню 2019 г.)</a:t>
            </a:r>
            <a:endParaRPr lang="ru-RU" sz="14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6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5574</TotalTime>
  <Words>792</Words>
  <Application>Microsoft Office PowerPoint</Application>
  <PresentationFormat>Лист A4 (210x297 мм)</PresentationFormat>
  <Paragraphs>281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Tahoma</vt:lpstr>
      <vt:lpstr>Оформление по умолчанию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Лаврищева Анастасия Анатольевна</dc:creator>
  <cp:lastModifiedBy>admin</cp:lastModifiedBy>
  <cp:revision>261</cp:revision>
  <dcterms:created xsi:type="dcterms:W3CDTF">2003-02-28T13:27:04Z</dcterms:created>
  <dcterms:modified xsi:type="dcterms:W3CDTF">2019-10-17T17:18:46Z</dcterms:modified>
</cp:coreProperties>
</file>