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7" r:id="rId2"/>
    <p:sldId id="398" r:id="rId3"/>
    <p:sldId id="399" r:id="rId4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FF6161"/>
    <a:srgbClr val="F26724"/>
    <a:srgbClr val="E62B25"/>
    <a:srgbClr val="F99B1C"/>
    <a:srgbClr val="F18420"/>
    <a:srgbClr val="E78E24"/>
    <a:srgbClr val="FFFF00"/>
    <a:srgbClr val="951A1D"/>
    <a:srgbClr val="921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46" y="8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17.10.2019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78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6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56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171499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КАССОВОЕ ИСПОЛНЕНИЕ ФБ НА 2019 ГОД ПО НП</a:t>
            </a:r>
            <a:br>
              <a:rPr lang="ru-RU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ФИНАНСИРОВАНИЯ В НОВОМ ФБ ОТНОСИТЕЛЬНО ПАСПОРТОВ НП</a:t>
            </a:r>
            <a:endParaRPr lang="ru-RU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0633"/>
              </p:ext>
            </p:extLst>
          </p:nvPr>
        </p:nvGraphicFramePr>
        <p:xfrm>
          <a:off x="70765" y="1907135"/>
          <a:ext cx="6615838" cy="426720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757004">
                  <a:extLst>
                    <a:ext uri="{9D8B030D-6E8A-4147-A177-3AD203B41FA5}">
                      <a16:colId xmlns:a16="http://schemas.microsoft.com/office/drawing/2014/main" val="1477222937"/>
                    </a:ext>
                  </a:extLst>
                </a:gridCol>
                <a:gridCol w="1539137">
                  <a:extLst>
                    <a:ext uri="{9D8B030D-6E8A-4147-A177-3AD203B41FA5}">
                      <a16:colId xmlns:a16="http://schemas.microsoft.com/office/drawing/2014/main" val="875283244"/>
                    </a:ext>
                  </a:extLst>
                </a:gridCol>
                <a:gridCol w="1319697">
                  <a:extLst>
                    <a:ext uri="{9D8B030D-6E8A-4147-A177-3AD203B41FA5}">
                      <a16:colId xmlns:a16="http://schemas.microsoft.com/office/drawing/2014/main" val="2703717510"/>
                    </a:ext>
                  </a:extLst>
                </a:gridCol>
              </a:tblGrid>
              <a:tr h="43539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Национальный проект (программа)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Исполнение расходов </a:t>
                      </a: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ФБ*, %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 расходов по НП </a:t>
                      </a: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2020 - 2022 гг</a:t>
                      </a: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.,%**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3420048987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Демография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59.1%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3701644804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57.6%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2621724244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Наука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20.8%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3909307865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Культура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43.3%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1085475825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4126798777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Жилье и городская среда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41.5%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1724899234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МСП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40.4%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-0.1%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2182281908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Международная кооперация и экспорт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38.7%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-5.4%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2783179695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КПМИ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26.5%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2293025109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Производительность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23.9%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656383734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БКАД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23.6%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%***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167298339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Цифровая экономика </a:t>
                      </a: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РФ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1787652316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Экология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14.4%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-1.5%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938872262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4091276084"/>
                  </a:ext>
                </a:extLst>
              </a:tr>
              <a:tr h="14513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Общий итог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41.2%</a:t>
                      </a:r>
                      <a:endParaRPr lang="ru-RU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4.8%</a:t>
                      </a:r>
                      <a:endParaRPr lang="ru-RU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39408"/>
                  </a:ext>
                </a:extLst>
              </a:tr>
              <a:tr h="29026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Средний уровень исполнения расходов федерального бюджета на 2019 год</a:t>
                      </a:r>
                      <a:endParaRPr lang="ru-RU" sz="1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48.7%</a:t>
                      </a:r>
                      <a:endParaRPr lang="ru-RU" sz="16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7432" marR="27432" marT="0" marB="0" anchor="b"/>
                </a:tc>
                <a:extLst>
                  <a:ext uri="{0D108BD9-81ED-4DB2-BD59-A6C34878D82A}">
                    <a16:rowId xmlns:a16="http://schemas.microsoft.com/office/drawing/2014/main" val="4572423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765" y="6248751"/>
            <a:ext cx="545221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l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Израсходовано </a:t>
            </a:r>
            <a:r>
              <a:rPr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01 августа 2019 от общего объема на 2019 год, </a:t>
            </a: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 indent="0" algn="l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Относительно паспортов НП за аналогичный период</a:t>
            </a:r>
          </a:p>
          <a:p>
            <a:pPr indent="0" algn="l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 Основной рост приходится на 2020 год, +12%</a:t>
            </a:r>
            <a:endParaRPr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47290" y="2195395"/>
            <a:ext cx="30501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C00000"/>
              </a:buClr>
            </a:pPr>
            <a:r>
              <a:rPr lang="ru-RU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 по % исполнения и по росту расходов в 2020 – 2022</a:t>
            </a: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r>
              <a:rPr lang="ru-RU" sz="1600" dirty="0" smtClean="0"/>
              <a:t>Рост расходов при исполнении ниже среднего</a:t>
            </a:r>
          </a:p>
          <a:p>
            <a:pPr algn="l">
              <a:buClr>
                <a:srgbClr val="C00000"/>
              </a:buClr>
            </a:pPr>
            <a:r>
              <a:rPr lang="ru-RU" sz="1600" dirty="0" smtClean="0"/>
              <a:t>по всему ФБ в 2019 году</a:t>
            </a: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r>
              <a:rPr lang="ru-RU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Значительное снижение в сравнении с паспортом НП</a:t>
            </a: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r>
              <a:rPr lang="ru-RU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 расходов при весьма низком уровне исполнения</a:t>
            </a: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r>
              <a:rPr lang="ru-RU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рост 2020 – 2022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flipH="1">
            <a:off x="6455664" y="2441448"/>
            <a:ext cx="519058" cy="201168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flipH="1">
            <a:off x="6455664" y="3360834"/>
            <a:ext cx="519058" cy="201168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flipH="1" flipV="1">
            <a:off x="6427074" y="3089837"/>
            <a:ext cx="547648" cy="125761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flipH="1" flipV="1">
            <a:off x="6427074" y="4117412"/>
            <a:ext cx="529266" cy="4573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flipH="1" flipV="1">
            <a:off x="6537960" y="4809744"/>
            <a:ext cx="436762" cy="64008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 flipH="1">
            <a:off x="6537960" y="4274386"/>
            <a:ext cx="418380" cy="976931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flipH="1" flipV="1">
            <a:off x="6427074" y="5649945"/>
            <a:ext cx="547648" cy="125761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68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0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96752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СОПОСТАВЛЕНИЕ ОБЪЕМОВ РАСХОДОВ И КЛЮЧЕВЫХ ЦЕЛЕВЫХ ПОКАЗАТЕЛЕЙ НП</a:t>
            </a:r>
            <a:endParaRPr lang="ru-RU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60006"/>
              </p:ext>
            </p:extLst>
          </p:nvPr>
        </p:nvGraphicFramePr>
        <p:xfrm>
          <a:off x="0" y="606290"/>
          <a:ext cx="9905997" cy="62517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818748126"/>
                    </a:ext>
                  </a:extLst>
                </a:gridCol>
                <a:gridCol w="6311289">
                  <a:extLst>
                    <a:ext uri="{9D8B030D-6E8A-4147-A177-3AD203B41FA5}">
                      <a16:colId xmlns:a16="http://schemas.microsoft.com/office/drawing/2014/main" val="2500011234"/>
                    </a:ext>
                  </a:extLst>
                </a:gridCol>
                <a:gridCol w="474562">
                  <a:extLst>
                    <a:ext uri="{9D8B030D-6E8A-4147-A177-3AD203B41FA5}">
                      <a16:colId xmlns:a16="http://schemas.microsoft.com/office/drawing/2014/main" val="3906318517"/>
                    </a:ext>
                  </a:extLst>
                </a:gridCol>
                <a:gridCol w="417589">
                  <a:extLst>
                    <a:ext uri="{9D8B030D-6E8A-4147-A177-3AD203B41FA5}">
                      <a16:colId xmlns:a16="http://schemas.microsoft.com/office/drawing/2014/main" val="27206447"/>
                    </a:ext>
                  </a:extLst>
                </a:gridCol>
                <a:gridCol w="934717">
                  <a:extLst>
                    <a:ext uri="{9D8B030D-6E8A-4147-A177-3AD203B41FA5}">
                      <a16:colId xmlns:a16="http://schemas.microsoft.com/office/drawing/2014/main" val="2140993020"/>
                    </a:ext>
                  </a:extLst>
                </a:gridCol>
              </a:tblGrid>
              <a:tr h="21825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НП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Ключевые целевые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национальных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проектов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lang="ru-RU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  <a:endParaRPr lang="ru-RU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 </a:t>
                      </a:r>
                      <a:r>
                        <a:rPr lang="ru-RU" sz="8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ФБ 20-22</a:t>
                      </a:r>
                      <a:endParaRPr lang="ru-RU" sz="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1383583648"/>
                  </a:ext>
                </a:extLst>
              </a:tr>
              <a:tr h="26894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ВСЕГО, млрд руб.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6 893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4042294003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Демография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 населения старше трудоспособного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возраста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36.7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1 839</a:t>
                      </a: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75306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Суммарный коэффициент рождаемости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1.6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1.68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87170"/>
                  </a:ext>
                </a:extLst>
              </a:tr>
              <a:tr h="184901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КПМИ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Средняя коммерческая скорость товародвижения на железнодорожном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транспорте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380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410</a:t>
                      </a:r>
                    </a:p>
                  </a:txBody>
                  <a:tcPr marL="13870" marR="1387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1 405</a:t>
                      </a: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13106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Объем перевозок грузов в акватории Северного морского пути, млн. тонн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309761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Транспортная подвижность населения, тыс. пасс-км на 1 чел. в год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9.1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954500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Младенческая смертность (на 1 тыс. родившихся детей)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4.8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793</a:t>
                      </a:r>
                    </a:p>
                  </a:txBody>
                  <a:tcPr marL="13870" marR="1387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19579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 населения трудоспособного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возраста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383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76113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Цифровая </a:t>
                      </a: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экономика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Внутренние затраты на развитие цифровой экономики за счет всех источников 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ВВП</a:t>
                      </a: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560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455158286"/>
                  </a:ext>
                </a:extLst>
              </a:tr>
              <a:tr h="25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домохозяйств, имеющих широкополосный доступ к сети «Интернет»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24171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экспорта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обрабат.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промышленности, сельскохозяйственной продукции и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 в ВВП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17.8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19.2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418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1501107748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экспорта несырьевых неэнергетических товаров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37695"/>
                  </a:ext>
                </a:extLst>
              </a:tr>
              <a:tr h="184901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Жилье и городская среда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жилья в многоквартирных жилых домах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68.3</a:t>
                      </a:r>
                    </a:p>
                  </a:txBody>
                  <a:tcPr marL="13870" marR="13870" marT="0" marB="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403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946859411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Среднегодовая процентная ставка по ипотечным жилищным кредитам в рублях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8.4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84927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Средняя стоимость 1 кв. метра модельного жилья на первичном рынке, тыс. рублей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68.9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87.8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87364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71.5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380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298378052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РФ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мире по присутствию университетов в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топ500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глобальных рейтингов университетов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083437"/>
                  </a:ext>
                </a:extLst>
              </a:tr>
              <a:tr h="184901">
                <a:tc rowSpan="4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Экология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ТКО,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направленных на обработку, в общем объеме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образованных</a:t>
                      </a:r>
                      <a:r>
                        <a:rPr lang="ru-RU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ТКО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13870" marR="13870" marT="0" marB="0" anchor="ctr"/>
                </a:tc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357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192051648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ликвидированных несанкционированных свалок в границах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городов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244463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Совокупный объем выбросов загрязняющих веществ в атмосферный воздух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01526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Ущерб от лесных пожаров, млрд рублей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32.3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04414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БКАД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автодорог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регионального значения, соответствующих нормативным требованиям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44.1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46.8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266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2221851937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погибших в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ДТП,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человек на 100 тысяч населения  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8.4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367215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Наука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Соотношение темпа роста внутренних затрат на исследования и разработки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темпу роста ВВП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1.02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213</a:t>
                      </a:r>
                    </a:p>
                  </a:txBody>
                  <a:tcPr marL="13870" marR="13870" marT="0" marB="0" anchor="ctr"/>
                </a:tc>
                <a:extLst>
                  <a:ext uri="{0D108BD9-81ED-4DB2-BD59-A6C34878D82A}">
                    <a16:rowId xmlns:a16="http://schemas.microsoft.com/office/drawing/2014/main" val="39629606"/>
                  </a:ext>
                </a:extLst>
              </a:tr>
              <a:tr h="36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российских и зарубежных ученых,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имеющих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статьи в научных изданиях первого и второго квартилей, индексируемых в международных базах данных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28.9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243946"/>
                  </a:ext>
                </a:extLst>
              </a:tr>
              <a:tr h="18490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МСП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ctr"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малого и среднего предпринимательства в валовом внутреннем продукте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22.9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27.5</a:t>
                      </a:r>
                    </a:p>
                  </a:txBody>
                  <a:tcPr marL="13870" marR="1387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185</a:t>
                      </a:r>
                    </a:p>
                  </a:txBody>
                  <a:tcPr marL="13870" marR="13870" marT="0" marB="0" anchor="ctr"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57258"/>
                  </a:ext>
                </a:extLst>
              </a:tr>
              <a:tr h="184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занятых в сфере малого и среднего предпринимательства, включая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ИП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29.6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22.9</a:t>
                      </a:r>
                    </a:p>
                  </a:txBody>
                  <a:tcPr marL="13870" marR="1387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92313"/>
                  </a:ext>
                </a:extLst>
              </a:tr>
              <a:tr h="26894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Культура</a:t>
                      </a:r>
                    </a:p>
                  </a:txBody>
                  <a:tcPr marL="13870" marR="13870" marT="0" marB="0" anchor="b"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Число посещений организаций культуры (увеличение на 15%)</a:t>
                      </a: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13870" marR="13870" marT="0" marB="0" anchor="ctr"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36259"/>
                  </a:ext>
                </a:extLst>
              </a:tr>
              <a:tr h="4365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Производи-тельность</a:t>
                      </a:r>
                      <a:endParaRPr lang="ru-RU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 производительности труда на средних и крупных предприятиях базовых несырьевых </a:t>
                      </a:r>
                      <a:r>
                        <a:rPr lang="ru-RU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отраслей</a:t>
                      </a:r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3870" marR="1387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101.4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103.6</a:t>
                      </a:r>
                    </a:p>
                  </a:txBody>
                  <a:tcPr marL="13870" marR="1387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</a:p>
                  </a:txBody>
                  <a:tcPr marL="13870" marR="13870" marT="0" marB="0" anchor="ctr"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785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42086" y="5938548"/>
            <a:ext cx="132760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3,8%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 bwMode="auto">
          <a:xfrm>
            <a:off x="7859210" y="5883494"/>
            <a:ext cx="150471" cy="798653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9125712" y="5806440"/>
            <a:ext cx="630936" cy="969264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11441" y="1419672"/>
            <a:ext cx="158889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58,6%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 bwMode="auto">
          <a:xfrm>
            <a:off x="7859210" y="1207862"/>
            <a:ext cx="260662" cy="1014130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9061704" y="1156648"/>
            <a:ext cx="768095" cy="117507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ДОЛИ РАСХОДОВ НА НП ПО РАЗДЕЛАМ БЮДЖЕТА</a:t>
            </a:r>
            <a:endParaRPr lang="ru-RU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96139"/>
              </p:ext>
            </p:extLst>
          </p:nvPr>
        </p:nvGraphicFramePr>
        <p:xfrm>
          <a:off x="-9145" y="1902039"/>
          <a:ext cx="7927848" cy="475533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721069">
                  <a:extLst>
                    <a:ext uri="{9D8B030D-6E8A-4147-A177-3AD203B41FA5}">
                      <a16:colId xmlns:a16="http://schemas.microsoft.com/office/drawing/2014/main" val="250424863"/>
                    </a:ext>
                  </a:extLst>
                </a:gridCol>
                <a:gridCol w="1068353">
                  <a:extLst>
                    <a:ext uri="{9D8B030D-6E8A-4147-A177-3AD203B41FA5}">
                      <a16:colId xmlns:a16="http://schemas.microsoft.com/office/drawing/2014/main" val="58269604"/>
                    </a:ext>
                  </a:extLst>
                </a:gridCol>
                <a:gridCol w="1069213">
                  <a:extLst>
                    <a:ext uri="{9D8B030D-6E8A-4147-A177-3AD203B41FA5}">
                      <a16:colId xmlns:a16="http://schemas.microsoft.com/office/drawing/2014/main" val="4292272603"/>
                    </a:ext>
                  </a:extLst>
                </a:gridCol>
                <a:gridCol w="1069213">
                  <a:extLst>
                    <a:ext uri="{9D8B030D-6E8A-4147-A177-3AD203B41FA5}">
                      <a16:colId xmlns:a16="http://schemas.microsoft.com/office/drawing/2014/main" val="18333368"/>
                    </a:ext>
                  </a:extLst>
                </a:gridCol>
              </a:tblGrid>
              <a:tr h="16339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</a:t>
                      </a: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расходов на </a:t>
                      </a: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НП </a:t>
                      </a: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разделе </a:t>
                      </a:r>
                      <a:r>
                        <a:rPr lang="ru-RU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ФБ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25861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 федерального бюджета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519139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Жилищно-коммунальное хозяйство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247853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Национальная экономика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ru-RU" sz="2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81340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0883012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Охрана окружающей среды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172788771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3040147135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Социальная политика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3024297920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Общегосударственные вопросы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996226535"/>
                  </a:ext>
                </a:extLst>
              </a:tr>
              <a:tr h="27778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797409459"/>
                  </a:ext>
                </a:extLst>
              </a:tr>
              <a:tr h="27778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2918647698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Средства массовой информации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3691285945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Национальная оборона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1957238062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Обслуживание государственного </a:t>
                      </a:r>
                      <a:r>
                        <a:rPr lang="ru-RU" sz="1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долга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500662096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Физическая культура и спорт</a:t>
                      </a:r>
                      <a:endParaRPr lang="ru-RU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653109396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Общий итог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185252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111" marR="56111" marT="0" marB="0"/>
                </a:tc>
                <a:extLst>
                  <a:ext uri="{0D108BD9-81ED-4DB2-BD59-A6C34878D82A}">
                    <a16:rowId xmlns:a16="http://schemas.microsoft.com/office/drawing/2014/main" val="888486875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Расходы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НП в соотв. с новым ФБ, млрд рублей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1 983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2 218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2 693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8410640"/>
                  </a:ext>
                </a:extLst>
              </a:tr>
              <a:tr h="218895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Расходы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НП в соотв. с паспортами НП, млрд рублей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1 895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2 124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2 558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74590242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Увеличение расходов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относительно паспортов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НП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026556"/>
                  </a:ext>
                </a:extLst>
              </a:tr>
              <a:tr h="13889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Увеличение расходов к предыдущему году,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400" b="0" kern="120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219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10144" y="2195395"/>
            <a:ext cx="1895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C00000"/>
              </a:buClr>
            </a:pPr>
            <a:r>
              <a:rPr lang="ru-RU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Существенный рост доли расходов на НП</a:t>
            </a: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endParaRPr lang="ru-RU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C00000"/>
              </a:buClr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рост доли расходов </a:t>
            </a:r>
          </a:p>
          <a:p>
            <a:pPr algn="l">
              <a:buClr>
                <a:srgbClr val="C00000"/>
              </a:buClr>
            </a:pP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НП</a:t>
            </a:r>
          </a:p>
          <a:p>
            <a:pPr algn="l">
              <a:buClr>
                <a:srgbClr val="C00000"/>
              </a:buClr>
            </a:pPr>
            <a:r>
              <a:rPr lang="ru-RU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(+ </a:t>
            </a:r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п.п.</a:t>
            </a:r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г. к уровню 2019 г.)</a:t>
            </a:r>
            <a:endParaRPr lang="ru-RU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792</Words>
  <Application>Microsoft Office PowerPoint</Application>
  <PresentationFormat>Лист A4 (210x297 мм)</PresentationFormat>
  <Paragraphs>281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admin</cp:lastModifiedBy>
  <cp:revision>261</cp:revision>
  <dcterms:created xsi:type="dcterms:W3CDTF">2003-02-28T13:27:04Z</dcterms:created>
  <dcterms:modified xsi:type="dcterms:W3CDTF">2019-10-17T17:18:46Z</dcterms:modified>
</cp:coreProperties>
</file>